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9" r:id="rId3"/>
    <p:sldId id="259" r:id="rId4"/>
    <p:sldId id="287" r:id="rId5"/>
    <p:sldId id="263" r:id="rId6"/>
    <p:sldId id="284" r:id="rId7"/>
    <p:sldId id="283" r:id="rId8"/>
    <p:sldId id="264" r:id="rId9"/>
    <p:sldId id="266" r:id="rId10"/>
    <p:sldId id="276" r:id="rId11"/>
    <p:sldId id="275" r:id="rId12"/>
    <p:sldId id="274" r:id="rId13"/>
    <p:sldId id="273" r:id="rId14"/>
    <p:sldId id="272" r:id="rId15"/>
    <p:sldId id="271" r:id="rId16"/>
    <p:sldId id="270" r:id="rId17"/>
    <p:sldId id="268" r:id="rId18"/>
    <p:sldId id="269" r:id="rId19"/>
    <p:sldId id="277" r:id="rId20"/>
    <p:sldId id="267" r:id="rId21"/>
    <p:sldId id="293" r:id="rId22"/>
    <p:sldId id="294" r:id="rId23"/>
    <p:sldId id="295" r:id="rId24"/>
    <p:sldId id="285" r:id="rId25"/>
    <p:sldId id="301" r:id="rId26"/>
    <p:sldId id="302" r:id="rId27"/>
    <p:sldId id="303" r:id="rId28"/>
    <p:sldId id="305" r:id="rId29"/>
    <p:sldId id="296" r:id="rId30"/>
    <p:sldId id="297" r:id="rId31"/>
    <p:sldId id="300" r:id="rId32"/>
    <p:sldId id="304" r:id="rId33"/>
    <p:sldId id="298" r:id="rId34"/>
    <p:sldId id="291" r:id="rId35"/>
    <p:sldId id="258" r:id="rId36"/>
    <p:sldId id="279" r:id="rId37"/>
    <p:sldId id="280" r:id="rId38"/>
    <p:sldId id="286" r:id="rId39"/>
    <p:sldId id="288" r:id="rId40"/>
    <p:sldId id="2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74"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F01E2-4800-4761-A2AA-65186E5ED562}"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208468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F01E2-4800-4761-A2AA-65186E5ED562}"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3277000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F01E2-4800-4761-A2AA-65186E5ED562}"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195207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F01E2-4800-4761-A2AA-65186E5ED562}"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86993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F01E2-4800-4761-A2AA-65186E5ED562}"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172644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F01E2-4800-4761-A2AA-65186E5ED562}"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1667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F01E2-4800-4761-A2AA-65186E5ED562}" type="datetimeFigureOut">
              <a:rPr lang="en-US" smtClean="0"/>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20116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F01E2-4800-4761-A2AA-65186E5ED562}" type="datetimeFigureOut">
              <a:rPr lang="en-US" smtClean="0"/>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85757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F01E2-4800-4761-A2AA-65186E5ED562}" type="datetimeFigureOut">
              <a:rPr lang="en-US" smtClean="0"/>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127456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F01E2-4800-4761-A2AA-65186E5ED562}"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250146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F01E2-4800-4761-A2AA-65186E5ED562}"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E5173-8D53-451A-915F-999E855DC6FD}" type="slidenum">
              <a:rPr lang="en-US" smtClean="0"/>
              <a:t>‹#›</a:t>
            </a:fld>
            <a:endParaRPr lang="en-US"/>
          </a:p>
        </p:txBody>
      </p:sp>
    </p:spTree>
    <p:extLst>
      <p:ext uri="{BB962C8B-B14F-4D97-AF65-F5344CB8AC3E}">
        <p14:creationId xmlns:p14="http://schemas.microsoft.com/office/powerpoint/2010/main" val="158206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F01E2-4800-4761-A2AA-65186E5ED562}" type="datetimeFigureOut">
              <a:rPr lang="en-US" smtClean="0"/>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E5173-8D53-451A-915F-999E855DC6FD}" type="slidenum">
              <a:rPr lang="en-US" smtClean="0"/>
              <a:t>‹#›</a:t>
            </a:fld>
            <a:endParaRPr lang="en-US"/>
          </a:p>
        </p:txBody>
      </p:sp>
    </p:spTree>
    <p:extLst>
      <p:ext uri="{BB962C8B-B14F-4D97-AF65-F5344CB8AC3E}">
        <p14:creationId xmlns:p14="http://schemas.microsoft.com/office/powerpoint/2010/main" val="172728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requester.mturk.com/"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google.com/#q=Caldwell+Brass+Trap&amp;tbm=sh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turk.com/mturk/help?helpPage=overview"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Using Amazon </a:t>
            </a:r>
            <a:r>
              <a:rPr lang="en-US" dirty="0" smtClean="0"/>
              <a:t>Mechanical Turk</a:t>
            </a:r>
            <a:br>
              <a:rPr lang="en-US" dirty="0" smtClean="0"/>
            </a:br>
            <a:r>
              <a:rPr lang="en-US" dirty="0" smtClean="0"/>
              <a:t>for Product Term Annotation</a:t>
            </a:r>
            <a:endParaRPr lang="en-US" dirty="0"/>
          </a:p>
        </p:txBody>
      </p:sp>
      <p:sp>
        <p:nvSpPr>
          <p:cNvPr id="3" name="Subtitle 2"/>
          <p:cNvSpPr>
            <a:spLocks noGrp="1"/>
          </p:cNvSpPr>
          <p:nvPr>
            <p:ph type="subTitle" idx="1"/>
          </p:nvPr>
        </p:nvSpPr>
        <p:spPr/>
        <p:txBody>
          <a:bodyPr/>
          <a:lstStyle/>
          <a:p>
            <a:endParaRPr lang="en-US" dirty="0" smtClean="0"/>
          </a:p>
          <a:p>
            <a:r>
              <a:rPr lang="en-US" dirty="0" smtClean="0"/>
              <a:t>Gabor Melli</a:t>
            </a:r>
          </a:p>
          <a:p>
            <a:r>
              <a:rPr lang="en-US" dirty="0" smtClean="0"/>
              <a:t>Dec. 4, 2013</a:t>
            </a:r>
            <a:endParaRPr lang="en-US" dirty="0"/>
          </a:p>
        </p:txBody>
      </p:sp>
    </p:spTree>
    <p:extLst>
      <p:ext uri="{BB962C8B-B14F-4D97-AF65-F5344CB8AC3E}">
        <p14:creationId xmlns:p14="http://schemas.microsoft.com/office/powerpoint/2010/main" val="3283088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62" t="23001" r="6130" b="18143"/>
          <a:stretch/>
        </p:blipFill>
        <p:spPr bwMode="auto">
          <a:xfrm>
            <a:off x="381000" y="228600"/>
            <a:ext cx="83820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221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36" t="22550" r="5631" b="19496"/>
          <a:stretch/>
        </p:blipFill>
        <p:spPr bwMode="auto">
          <a:xfrm>
            <a:off x="457199" y="304800"/>
            <a:ext cx="824620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407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07" t="23453" r="5798" b="14760"/>
          <a:stretch/>
        </p:blipFill>
        <p:spPr bwMode="auto">
          <a:xfrm>
            <a:off x="302297" y="457200"/>
            <a:ext cx="838450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02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1" t="19618" r="7954" b="13859"/>
          <a:stretch/>
        </p:blipFill>
        <p:spPr bwMode="auto">
          <a:xfrm>
            <a:off x="457200" y="457199"/>
            <a:ext cx="8382000" cy="627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886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02" t="23001" r="5134" b="12731"/>
          <a:stretch/>
        </p:blipFill>
        <p:spPr bwMode="auto">
          <a:xfrm>
            <a:off x="381000" y="304800"/>
            <a:ext cx="8571296"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409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72" t="22324" r="3807" b="13633"/>
          <a:stretch/>
        </p:blipFill>
        <p:spPr bwMode="auto">
          <a:xfrm>
            <a:off x="152400" y="457200"/>
            <a:ext cx="8610600" cy="576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9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4" t="22324" r="6462" b="14310"/>
          <a:stretch/>
        </p:blipFill>
        <p:spPr bwMode="auto">
          <a:xfrm>
            <a:off x="425668" y="457200"/>
            <a:ext cx="836735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983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41" t="19393" r="22410" b="15213"/>
          <a:stretch/>
        </p:blipFill>
        <p:spPr bwMode="auto">
          <a:xfrm>
            <a:off x="1371600" y="646387"/>
            <a:ext cx="6248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51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12" t="20520" r="4968" b="15437"/>
          <a:stretch/>
        </p:blipFill>
        <p:spPr bwMode="auto">
          <a:xfrm>
            <a:off x="533400" y="762000"/>
            <a:ext cx="8229600" cy="55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596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36" t="22550" r="16246" b="19722"/>
          <a:stretch/>
        </p:blipFill>
        <p:spPr bwMode="auto">
          <a:xfrm>
            <a:off x="304800" y="152400"/>
            <a:ext cx="821531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705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Statement</a:t>
            </a:r>
            <a:endParaRPr lang="en-US" dirty="0"/>
          </a:p>
        </p:txBody>
      </p:sp>
      <p:sp>
        <p:nvSpPr>
          <p:cNvPr id="3" name="Content Placeholder 2"/>
          <p:cNvSpPr>
            <a:spLocks noGrp="1"/>
          </p:cNvSpPr>
          <p:nvPr>
            <p:ph idx="1"/>
          </p:nvPr>
        </p:nvSpPr>
        <p:spPr/>
        <p:txBody>
          <a:bodyPr>
            <a:normAutofit fontScale="92500"/>
          </a:bodyPr>
          <a:lstStyle/>
          <a:p>
            <a:r>
              <a:rPr lang="en-US" dirty="0" smtClean="0"/>
              <a:t>Enhance our capability to create semantic data</a:t>
            </a:r>
          </a:p>
          <a:p>
            <a:r>
              <a:rPr lang="en-US" dirty="0" smtClean="0"/>
              <a:t>Current process is to have Diana, Gabor, random acquaintances (CPROD1), employees (accessory)</a:t>
            </a:r>
          </a:p>
          <a:p>
            <a:r>
              <a:rPr lang="en-US" dirty="0" smtClean="0"/>
              <a:t>Current semantic data and tasks:</a:t>
            </a:r>
          </a:p>
          <a:p>
            <a:pPr lvl="1"/>
            <a:r>
              <a:rPr lang="en-US" sz="2400" dirty="0" err="1" smtClean="0">
                <a:latin typeface="Courier New" panose="02070309020205020404" pitchFamily="49" charset="0"/>
                <a:cs typeface="Courier New" panose="02070309020205020404" pitchFamily="49" charset="0"/>
              </a:rPr>
              <a:t>dictionary_term</a:t>
            </a:r>
            <a:r>
              <a:rPr lang="en-US" sz="2400" dirty="0" smtClean="0"/>
              <a:t>  (</a:t>
            </a:r>
            <a:r>
              <a:rPr lang="en-US" dirty="0" smtClean="0"/>
              <a:t>population + cleaning)</a:t>
            </a:r>
          </a:p>
          <a:p>
            <a:pPr lvl="1"/>
            <a:r>
              <a:rPr lang="en-US" dirty="0" smtClean="0"/>
              <a:t>Training data (creation + cleaning) for:</a:t>
            </a:r>
          </a:p>
          <a:p>
            <a:pPr lvl="2"/>
            <a:r>
              <a:rPr lang="en-US" dirty="0" err="1" smtClean="0"/>
              <a:t>Producty</a:t>
            </a:r>
            <a:r>
              <a:rPr lang="en-US" dirty="0"/>
              <a:t> </a:t>
            </a:r>
            <a:r>
              <a:rPr lang="en-US" dirty="0" smtClean="0"/>
              <a:t>term recognizer in user-generated webpage</a:t>
            </a:r>
          </a:p>
          <a:p>
            <a:pPr lvl="2"/>
            <a:r>
              <a:rPr lang="en-US" dirty="0" smtClean="0"/>
              <a:t>Term recognition in product titles</a:t>
            </a:r>
          </a:p>
          <a:p>
            <a:r>
              <a:rPr lang="en-US" dirty="0" smtClean="0"/>
              <a:t>Future: “substitutable products”</a:t>
            </a:r>
          </a:p>
        </p:txBody>
      </p:sp>
    </p:spTree>
    <p:extLst>
      <p:ext uri="{BB962C8B-B14F-4D97-AF65-F5344CB8AC3E}">
        <p14:creationId xmlns:p14="http://schemas.microsoft.com/office/powerpoint/2010/main" val="1734901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43" t="26868" r="27690" b="12731"/>
          <a:stretch/>
        </p:blipFill>
        <p:spPr bwMode="auto">
          <a:xfrm>
            <a:off x="1066800" y="304800"/>
            <a:ext cx="6172200" cy="599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91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Prepared feed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73941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96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8" t="26891" r="2045" b="3150"/>
          <a:stretch/>
        </p:blipFill>
        <p:spPr bwMode="auto">
          <a:xfrm>
            <a:off x="171137" y="304800"/>
            <a:ext cx="8613100" cy="627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257800" y="1828800"/>
            <a:ext cx="3526438" cy="838200"/>
          </a:xfrm>
          <a:prstGeom prst="ellipse">
            <a:avLst/>
          </a:prstGeom>
          <a:noFill/>
          <a:ln w="412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522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 t="10842" r="3829" b="3001"/>
          <a:stretch/>
        </p:blipFill>
        <p:spPr bwMode="auto">
          <a:xfrm>
            <a:off x="152400" y="304800"/>
            <a:ext cx="8686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324600" y="5181600"/>
            <a:ext cx="838200" cy="342900"/>
          </a:xfrm>
          <a:prstGeom prst="ellipse">
            <a:avLst/>
          </a:prstGeom>
          <a:noFill/>
          <a:ln w="412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62200" y="5162550"/>
            <a:ext cx="914400" cy="342900"/>
          </a:xfrm>
          <a:prstGeom prst="ellipse">
            <a:avLst/>
          </a:prstGeom>
          <a:noFill/>
          <a:ln w="412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341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Observations on 1</a:t>
            </a:r>
            <a:r>
              <a:rPr lang="en-US" baseline="30000" dirty="0" smtClean="0"/>
              <a:t>st</a:t>
            </a:r>
            <a:r>
              <a:rPr lang="en-US" dirty="0" smtClean="0"/>
              <a:t> attempt</a:t>
            </a:r>
            <a:br>
              <a:rPr lang="en-US" dirty="0" smtClean="0"/>
            </a:br>
            <a:r>
              <a:rPr lang="en-US" dirty="0" smtClean="0"/>
              <a:t>(5-label </a:t>
            </a:r>
            <a:r>
              <a:rPr lang="en-US" dirty="0" err="1" smtClean="0"/>
              <a:t>categ</a:t>
            </a:r>
            <a:r>
              <a:rPr lang="en-US" dirty="0" smtClean="0"/>
              <a:t>. / UI-based </a:t>
            </a:r>
            <a:r>
              <a:rPr lang="en-US" dirty="0" err="1" smtClean="0"/>
              <a:t>config</a:t>
            </a:r>
            <a:r>
              <a:rPr lang="en-US" dirty="0" smtClean="0"/>
              <a:t>.)</a:t>
            </a:r>
            <a:endParaRPr lang="en-US" dirty="0"/>
          </a:p>
        </p:txBody>
      </p:sp>
      <p:sp>
        <p:nvSpPr>
          <p:cNvPr id="3" name="Content Placeholder 2"/>
          <p:cNvSpPr>
            <a:spLocks noGrp="1"/>
          </p:cNvSpPr>
          <p:nvPr>
            <p:ph idx="1"/>
          </p:nvPr>
        </p:nvSpPr>
        <p:spPr/>
        <p:txBody>
          <a:bodyPr/>
          <a:lstStyle/>
          <a:p>
            <a:r>
              <a:rPr lang="en-US" dirty="0" smtClean="0"/>
              <a:t>Weak performance on ‘complete’ task as a single HIT =&gt; break-up into simpler tasks</a:t>
            </a:r>
          </a:p>
          <a:p>
            <a:r>
              <a:rPr lang="en-US" dirty="0" smtClean="0"/>
              <a:t>Move to using automatable-API based configuration</a:t>
            </a:r>
          </a:p>
          <a:p>
            <a:pPr lvl="1"/>
            <a:r>
              <a:rPr lang="en-US" dirty="0" smtClean="0"/>
              <a:t>Unix script-based or Code-based support</a:t>
            </a:r>
          </a:p>
          <a:p>
            <a:pPr lvl="1"/>
            <a:r>
              <a:rPr lang="en-US" dirty="0" smtClean="0"/>
              <a:t>Requires complete </a:t>
            </a:r>
            <a:r>
              <a:rPr lang="en-US" dirty="0" err="1" smtClean="0"/>
              <a:t>reconfig</a:t>
            </a:r>
            <a:r>
              <a:rPr lang="en-US" dirty="0" smtClean="0"/>
              <a:t> (no reusability yet from UI-based version).</a:t>
            </a:r>
            <a:endParaRPr lang="en-US" dirty="0"/>
          </a:p>
        </p:txBody>
      </p:sp>
    </p:spTree>
    <p:extLst>
      <p:ext uri="{BB962C8B-B14F-4D97-AF65-F5344CB8AC3E}">
        <p14:creationId xmlns:p14="http://schemas.microsoft.com/office/powerpoint/2010/main" val="47465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6" t="28847" r="3704" b="13340"/>
          <a:stretch/>
        </p:blipFill>
        <p:spPr bwMode="auto">
          <a:xfrm>
            <a:off x="228600" y="381000"/>
            <a:ext cx="8610600" cy="590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894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8915400" cy="6093976"/>
          </a:xfrm>
          <a:prstGeom prst="rect">
            <a:avLst/>
          </a:prstGeom>
        </p:spPr>
        <p:txBody>
          <a:bodyPr wrap="square">
            <a:spAutoFit/>
          </a:bodyPr>
          <a:lstStyle/>
          <a:p>
            <a:r>
              <a:rPr lang="en-US" b="1" dirty="0" smtClean="0"/>
              <a:t>$ cat </a:t>
            </a:r>
            <a:r>
              <a:rPr lang="en-US" b="1" dirty="0"/>
              <a:t>PC-CE.question.txt</a:t>
            </a:r>
          </a:p>
          <a:p>
            <a:r>
              <a:rPr lang="en-US" sz="1200" dirty="0"/>
              <a:t>&lt;?xml version="1.0</a:t>
            </a:r>
            <a:r>
              <a:rPr lang="en-US" sz="1200" dirty="0" smtClean="0"/>
              <a:t>"?&gt; &lt;</a:t>
            </a:r>
            <a:r>
              <a:rPr lang="en-US" sz="1200" dirty="0" err="1"/>
              <a:t>QuestionForm</a:t>
            </a:r>
            <a:r>
              <a:rPr lang="en-US" sz="1200" dirty="0"/>
              <a:t> </a:t>
            </a:r>
            <a:r>
              <a:rPr lang="en-US" sz="1200" dirty="0" err="1"/>
              <a:t>xmlns</a:t>
            </a:r>
            <a:r>
              <a:rPr lang="en-US" sz="1200" dirty="0"/>
              <a:t>="http://mechanicalturk.amazonaws.com/</a:t>
            </a:r>
            <a:r>
              <a:rPr lang="en-US" sz="1200" dirty="0" err="1"/>
              <a:t>AWSMechanicalTurkDataSchemas</a:t>
            </a:r>
            <a:r>
              <a:rPr lang="en-US" sz="1200" dirty="0"/>
              <a:t>/2005-10-01/QuestionForm.xsd</a:t>
            </a:r>
            <a:r>
              <a:rPr lang="en-US" sz="1200" dirty="0" smtClean="0"/>
              <a:t>"&gt;    </a:t>
            </a:r>
            <a:r>
              <a:rPr lang="en-US" sz="1200" dirty="0"/>
              <a:t>&lt;Overview&gt;</a:t>
            </a:r>
          </a:p>
          <a:p>
            <a:r>
              <a:rPr lang="en-US" b="1" dirty="0"/>
              <a:t>        &lt;Title&gt;Is this a Consumer Electronics product category term?&lt;/Title</a:t>
            </a:r>
            <a:r>
              <a:rPr lang="en-US" b="1" dirty="0" smtClean="0"/>
              <a:t>&gt;</a:t>
            </a:r>
            <a:endParaRPr lang="en-US" b="1" dirty="0"/>
          </a:p>
          <a:p>
            <a:r>
              <a:rPr lang="en-US" b="1" dirty="0"/>
              <a:t>&lt;Text&gt;Decide whether the term below refers to some type/category of Consumer Electronics products. Several options help you to share your certainty</a:t>
            </a:r>
            <a:r>
              <a:rPr lang="en-US" b="1" dirty="0" smtClean="0"/>
              <a:t>.</a:t>
            </a:r>
            <a:endParaRPr lang="en-US" b="1" dirty="0"/>
          </a:p>
          <a:p>
            <a:r>
              <a:rPr lang="en-US" b="1" dirty="0"/>
              <a:t>E.g. 3d </a:t>
            </a:r>
            <a:r>
              <a:rPr lang="en-US" b="1" dirty="0" err="1"/>
              <a:t>tv</a:t>
            </a:r>
            <a:r>
              <a:rPr lang="en-US" b="1" dirty="0"/>
              <a:t>; </a:t>
            </a:r>
            <a:r>
              <a:rPr lang="en-US" b="1" dirty="0" err="1"/>
              <a:t>rca</a:t>
            </a:r>
            <a:r>
              <a:rPr lang="en-US" b="1" dirty="0"/>
              <a:t> adapter; 10" notebook; 1.9 </a:t>
            </a:r>
            <a:r>
              <a:rPr lang="en-US" b="1" dirty="0" err="1"/>
              <a:t>ghz</a:t>
            </a:r>
            <a:r>
              <a:rPr lang="en-US" b="1" dirty="0"/>
              <a:t> 2-line cordless </a:t>
            </a:r>
            <a:r>
              <a:rPr lang="en-US" b="1" dirty="0" smtClean="0"/>
              <a:t>phone</a:t>
            </a:r>
            <a:endParaRPr lang="en-US" b="1" dirty="0"/>
          </a:p>
          <a:p>
            <a:r>
              <a:rPr lang="en-US" b="1" dirty="0"/>
              <a:t>The term must not mention a brand (e.g. Sony), nor mention a product code - just categories</a:t>
            </a:r>
            <a:r>
              <a:rPr lang="en-US" b="1" dirty="0" smtClean="0"/>
              <a:t>.</a:t>
            </a:r>
            <a:endParaRPr lang="en-US" b="1" dirty="0"/>
          </a:p>
          <a:p>
            <a:r>
              <a:rPr lang="en-US" b="1" dirty="0"/>
              <a:t>E.g. NO to: "Sony laptop"; or "DMZ-2971 battery</a:t>
            </a:r>
            <a:r>
              <a:rPr lang="en-US" b="1" dirty="0" smtClean="0"/>
              <a:t>"</a:t>
            </a:r>
            <a:endParaRPr lang="en-US" b="1" dirty="0"/>
          </a:p>
          <a:p>
            <a:r>
              <a:rPr lang="en-US" b="1" dirty="0"/>
              <a:t>Think of going to an consumer electronics store and asking to be pointed to several products of this type</a:t>
            </a:r>
            <a:r>
              <a:rPr lang="en-US" b="1" dirty="0" smtClean="0"/>
              <a:t>.</a:t>
            </a:r>
            <a:endParaRPr lang="en-US" sz="1400" dirty="0"/>
          </a:p>
          <a:p>
            <a:r>
              <a:rPr lang="en-US" sz="1400" dirty="0"/>
              <a:t>&lt;/Text</a:t>
            </a:r>
            <a:r>
              <a:rPr lang="en-US" sz="1400" dirty="0" smtClean="0"/>
              <a:t>&gt;    </a:t>
            </a:r>
            <a:r>
              <a:rPr lang="en-US" sz="1400" dirty="0"/>
              <a:t>&lt;</a:t>
            </a:r>
            <a:r>
              <a:rPr lang="en-US" sz="1400" dirty="0" err="1"/>
              <a:t>FormattedContent</a:t>
            </a:r>
            <a:r>
              <a:rPr lang="en-US" sz="1400" dirty="0"/>
              <a:t>&gt;&lt;![CDATA</a:t>
            </a:r>
            <a:r>
              <a:rPr lang="en-US" sz="1400" dirty="0" smtClean="0"/>
              <a:t>[</a:t>
            </a:r>
            <a:endParaRPr lang="en-US" sz="1400" dirty="0"/>
          </a:p>
          <a:p>
            <a:r>
              <a:rPr lang="en-US" sz="1600" dirty="0"/>
              <a:t>        &lt;font size="+2"&gt; </a:t>
            </a:r>
            <a:r>
              <a:rPr lang="en-US" b="1" dirty="0"/>
              <a:t>${</a:t>
            </a:r>
            <a:r>
              <a:rPr lang="en-US" b="1" dirty="0" err="1"/>
              <a:t>term_to_categorize</a:t>
            </a:r>
            <a:r>
              <a:rPr lang="en-US" b="1" dirty="0"/>
              <a:t>} </a:t>
            </a:r>
            <a:r>
              <a:rPr lang="en-US" sz="1600" dirty="0"/>
              <a:t>&lt;/font</a:t>
            </a:r>
            <a:r>
              <a:rPr lang="en-US" sz="1600" dirty="0" smtClean="0"/>
              <a:t>&gt;</a:t>
            </a:r>
            <a:endParaRPr lang="en-US" sz="1600" dirty="0"/>
          </a:p>
          <a:p>
            <a:r>
              <a:rPr lang="en-US" sz="1200" dirty="0"/>
              <a:t>    ]]&gt;&lt;/</a:t>
            </a:r>
            <a:r>
              <a:rPr lang="en-US" sz="1200" dirty="0" err="1"/>
              <a:t>FormattedContent</a:t>
            </a:r>
            <a:r>
              <a:rPr lang="en-US" sz="1200" dirty="0"/>
              <a:t>&gt;</a:t>
            </a:r>
          </a:p>
          <a:p>
            <a:endParaRPr lang="en-US" sz="1200" dirty="0"/>
          </a:p>
          <a:p>
            <a:r>
              <a:rPr lang="en-US" sz="1200" dirty="0"/>
              <a:t>    &lt;/</a:t>
            </a:r>
            <a:r>
              <a:rPr lang="en-US" sz="1200" dirty="0" smtClean="0"/>
              <a:t>Overview&gt;    </a:t>
            </a:r>
            <a:r>
              <a:rPr lang="en-US" sz="1200" dirty="0"/>
              <a:t>&lt;Question</a:t>
            </a:r>
            <a:r>
              <a:rPr lang="en-US" sz="1200" dirty="0" smtClean="0"/>
              <a:t>&gt;     </a:t>
            </a:r>
            <a:r>
              <a:rPr lang="en-US" sz="1200" dirty="0"/>
              <a:t>&lt;</a:t>
            </a:r>
            <a:r>
              <a:rPr lang="en-US" sz="1200" dirty="0" err="1"/>
              <a:t>QuestionIdentifier</a:t>
            </a:r>
            <a:r>
              <a:rPr lang="en-US" sz="1200" dirty="0"/>
              <a:t>&gt;category&lt;/</a:t>
            </a:r>
            <a:r>
              <a:rPr lang="en-US" sz="1200" dirty="0" err="1"/>
              <a:t>QuestionIdentifier</a:t>
            </a:r>
            <a:r>
              <a:rPr lang="en-US" sz="1200" dirty="0" smtClean="0"/>
              <a:t>&gt;    </a:t>
            </a:r>
            <a:r>
              <a:rPr lang="en-US" sz="1200" dirty="0"/>
              <a:t>&lt;</a:t>
            </a:r>
            <a:r>
              <a:rPr lang="en-US" sz="1200" dirty="0" err="1"/>
              <a:t>QuestionContent</a:t>
            </a:r>
            <a:r>
              <a:rPr lang="en-US" sz="1200" dirty="0"/>
              <a:t>&gt;&lt;Text&gt;Category:&lt;/Text&gt;&lt;/</a:t>
            </a:r>
            <a:r>
              <a:rPr lang="en-US" sz="1200" dirty="0" err="1"/>
              <a:t>QuestionContent</a:t>
            </a:r>
            <a:r>
              <a:rPr lang="en-US" sz="1200" dirty="0"/>
              <a:t>&gt;</a:t>
            </a:r>
          </a:p>
          <a:p>
            <a:r>
              <a:rPr lang="en-US" sz="1200" dirty="0"/>
              <a:t>        &lt;</a:t>
            </a:r>
            <a:r>
              <a:rPr lang="en-US" sz="1200" dirty="0" err="1"/>
              <a:t>AnswerSpecification</a:t>
            </a:r>
            <a:r>
              <a:rPr lang="en-US" sz="1200" dirty="0" smtClean="0"/>
              <a:t>&gt;         </a:t>
            </a:r>
            <a:r>
              <a:rPr lang="en-US" sz="1200" dirty="0"/>
              <a:t>&lt;</a:t>
            </a:r>
            <a:r>
              <a:rPr lang="en-US" sz="1200" dirty="0" err="1"/>
              <a:t>SelectionAnswer</a:t>
            </a:r>
            <a:r>
              <a:rPr lang="en-US" sz="1200" dirty="0" smtClean="0"/>
              <a:t>&gt;          </a:t>
            </a:r>
            <a:r>
              <a:rPr lang="en-US" sz="1200" dirty="0"/>
              <a:t>&lt;</a:t>
            </a:r>
            <a:r>
              <a:rPr lang="en-US" sz="1200" dirty="0" err="1"/>
              <a:t>MinSelectionCount</a:t>
            </a:r>
            <a:r>
              <a:rPr lang="en-US" sz="1200" dirty="0"/>
              <a:t>&gt;1&lt;/</a:t>
            </a:r>
            <a:r>
              <a:rPr lang="en-US" sz="1200" dirty="0" err="1"/>
              <a:t>MinSelectionCount</a:t>
            </a:r>
            <a:r>
              <a:rPr lang="en-US" sz="1200" dirty="0" smtClean="0"/>
              <a:t>&gt;</a:t>
            </a:r>
          </a:p>
          <a:p>
            <a:r>
              <a:rPr lang="en-US" sz="1200" dirty="0" smtClean="0"/>
              <a:t>          &lt;</a:t>
            </a:r>
            <a:r>
              <a:rPr lang="en-US" sz="1200" dirty="0" err="1" smtClean="0"/>
              <a:t>StyleSuggestion</a:t>
            </a:r>
            <a:r>
              <a:rPr lang="en-US" sz="1200" dirty="0" smtClean="0"/>
              <a:t>&gt;</a:t>
            </a:r>
            <a:r>
              <a:rPr lang="en-US" sz="1200" dirty="0" err="1" smtClean="0"/>
              <a:t>radiobutton</a:t>
            </a:r>
            <a:r>
              <a:rPr lang="en-US" sz="1200" dirty="0" smtClean="0"/>
              <a:t>&lt;/</a:t>
            </a:r>
            <a:r>
              <a:rPr lang="en-US" sz="1200" dirty="0" err="1" smtClean="0"/>
              <a:t>StyleSuggestion</a:t>
            </a:r>
            <a:r>
              <a:rPr lang="en-US" sz="1200" dirty="0" smtClean="0"/>
              <a:t>&gt;</a:t>
            </a:r>
          </a:p>
          <a:p>
            <a:r>
              <a:rPr lang="en-US" sz="1400" dirty="0" smtClean="0"/>
              <a:t>          </a:t>
            </a:r>
            <a:r>
              <a:rPr lang="en-US" sz="1400" dirty="0"/>
              <a:t>&lt;Selections&gt;</a:t>
            </a:r>
          </a:p>
          <a:p>
            <a:r>
              <a:rPr lang="en-US" sz="2000" b="1" dirty="0"/>
              <a:t>         </a:t>
            </a:r>
            <a:r>
              <a:rPr lang="en-US" b="1" dirty="0" smtClean="0"/>
              <a:t>#</a:t>
            </a:r>
            <a:r>
              <a:rPr lang="en-US" b="1" dirty="0"/>
              <a:t>set ( $categories = [ "1 - Definitely","2 - Likely","3 - Maybe","4 - Unlikely","5 - NO" ] )</a:t>
            </a:r>
          </a:p>
          <a:p>
            <a:r>
              <a:rPr lang="en-US" sz="1200" dirty="0"/>
              <a:t>            #</a:t>
            </a:r>
            <a:r>
              <a:rPr lang="en-US" sz="1200" dirty="0" err="1"/>
              <a:t>foreach</a:t>
            </a:r>
            <a:r>
              <a:rPr lang="en-US" sz="1200" dirty="0"/>
              <a:t> ( $category in $categories )</a:t>
            </a:r>
          </a:p>
          <a:p>
            <a:r>
              <a:rPr lang="en-US" sz="1200" dirty="0"/>
              <a:t>                &lt;Selection</a:t>
            </a:r>
            <a:r>
              <a:rPr lang="en-US" sz="1200" dirty="0" smtClean="0"/>
              <a:t>&gt;                  </a:t>
            </a:r>
            <a:r>
              <a:rPr lang="en-US" sz="1200" dirty="0"/>
              <a:t>&lt;</a:t>
            </a:r>
            <a:r>
              <a:rPr lang="en-US" sz="1200" dirty="0" err="1"/>
              <a:t>SelectionIdentifier</a:t>
            </a:r>
            <a:r>
              <a:rPr lang="en-US" sz="1200" dirty="0"/>
              <a:t>&gt;$category&lt;/</a:t>
            </a:r>
            <a:r>
              <a:rPr lang="en-US" sz="1200" dirty="0" err="1"/>
              <a:t>SelectionIdentifier</a:t>
            </a:r>
            <a:r>
              <a:rPr lang="en-US" sz="1200" dirty="0"/>
              <a:t>&gt;</a:t>
            </a:r>
          </a:p>
          <a:p>
            <a:r>
              <a:rPr lang="en-US" sz="1200" dirty="0"/>
              <a:t>                  &lt;Text&gt;$category&lt;/Text</a:t>
            </a:r>
            <a:r>
              <a:rPr lang="en-US" sz="1200" dirty="0" smtClean="0"/>
              <a:t>&gt;                </a:t>
            </a:r>
            <a:r>
              <a:rPr lang="en-US" sz="1200" dirty="0"/>
              <a:t>&lt;/Selection</a:t>
            </a:r>
            <a:r>
              <a:rPr lang="en-US" sz="1200" dirty="0" smtClean="0"/>
              <a:t>&gt;                </a:t>
            </a:r>
            <a:r>
              <a:rPr lang="en-US" sz="1200" dirty="0"/>
              <a:t>#</a:t>
            </a:r>
            <a:r>
              <a:rPr lang="en-US" sz="1200" dirty="0" smtClean="0"/>
              <a:t>end           </a:t>
            </a:r>
            <a:r>
              <a:rPr lang="en-US" sz="1200" dirty="0"/>
              <a:t>&lt;/Selections</a:t>
            </a:r>
            <a:r>
              <a:rPr lang="en-US" sz="1200" dirty="0" smtClean="0"/>
              <a:t>&gt;         </a:t>
            </a:r>
            <a:r>
              <a:rPr lang="en-US" sz="1200" dirty="0"/>
              <a:t>&lt;/</a:t>
            </a:r>
            <a:r>
              <a:rPr lang="en-US" sz="1200" dirty="0" err="1"/>
              <a:t>SelectionAnswer</a:t>
            </a:r>
            <a:r>
              <a:rPr lang="en-US" sz="1200" dirty="0" smtClean="0"/>
              <a:t>&gt;         </a:t>
            </a:r>
            <a:r>
              <a:rPr lang="en-US" sz="1200" dirty="0"/>
              <a:t>&lt;/</a:t>
            </a:r>
            <a:r>
              <a:rPr lang="en-US" sz="1200" dirty="0" err="1"/>
              <a:t>AnswerSpecification</a:t>
            </a:r>
            <a:r>
              <a:rPr lang="en-US" sz="1200" dirty="0" smtClean="0"/>
              <a:t>&gt;     </a:t>
            </a:r>
            <a:r>
              <a:rPr lang="en-US" sz="1200" dirty="0"/>
              <a:t>&lt;/Question</a:t>
            </a:r>
            <a:r>
              <a:rPr lang="en-US" sz="1200" dirty="0" smtClean="0"/>
              <a:t>&gt; &lt;/</a:t>
            </a:r>
            <a:r>
              <a:rPr lang="en-US" sz="1200" dirty="0" err="1"/>
              <a:t>QuestionForm</a:t>
            </a:r>
            <a:r>
              <a:rPr lang="en-US" sz="1200" dirty="0"/>
              <a:t>&gt;</a:t>
            </a:r>
          </a:p>
        </p:txBody>
      </p:sp>
    </p:spTree>
    <p:extLst>
      <p:ext uri="{BB962C8B-B14F-4D97-AF65-F5344CB8AC3E}">
        <p14:creationId xmlns:p14="http://schemas.microsoft.com/office/powerpoint/2010/main" val="2159538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15290"/>
            <a:ext cx="8686800" cy="5909310"/>
          </a:xfrm>
          <a:prstGeom prst="rect">
            <a:avLst/>
          </a:prstGeom>
        </p:spPr>
        <p:txBody>
          <a:bodyPr wrap="square">
            <a:spAutoFit/>
          </a:bodyPr>
          <a:lstStyle/>
          <a:p>
            <a:r>
              <a:rPr lang="en-US" dirty="0" smtClean="0"/>
              <a:t>$ </a:t>
            </a:r>
            <a:r>
              <a:rPr lang="en-US" dirty="0"/>
              <a:t>cat PC-CE.properties.txt</a:t>
            </a:r>
          </a:p>
          <a:p>
            <a:r>
              <a:rPr lang="en-US" dirty="0" smtClean="0"/>
              <a:t>## </a:t>
            </a:r>
            <a:r>
              <a:rPr lang="en-US" dirty="0"/>
              <a:t>Basic HIT Properties</a:t>
            </a:r>
          </a:p>
          <a:p>
            <a:endParaRPr lang="en-US" dirty="0"/>
          </a:p>
          <a:p>
            <a:r>
              <a:rPr lang="en-US" dirty="0" err="1"/>
              <a:t>title:Consumer</a:t>
            </a:r>
            <a:r>
              <a:rPr lang="en-US" dirty="0"/>
              <a:t> Electronics Product Category Term?</a:t>
            </a:r>
          </a:p>
          <a:p>
            <a:r>
              <a:rPr lang="en-US" dirty="0" err="1"/>
              <a:t>description:Does</a:t>
            </a:r>
            <a:r>
              <a:rPr lang="en-US" dirty="0"/>
              <a:t> this term refer to a Consumer Electronics product category?</a:t>
            </a:r>
          </a:p>
          <a:p>
            <a:r>
              <a:rPr lang="en-US" dirty="0" err="1"/>
              <a:t>keywords:category</a:t>
            </a:r>
            <a:r>
              <a:rPr lang="en-US" dirty="0"/>
              <a:t>, categorize, consumer product, text, term</a:t>
            </a:r>
          </a:p>
          <a:p>
            <a:r>
              <a:rPr lang="en-US" dirty="0"/>
              <a:t>reward:0.01</a:t>
            </a:r>
          </a:p>
          <a:p>
            <a:r>
              <a:rPr lang="en-US" dirty="0"/>
              <a:t>assignments:2</a:t>
            </a:r>
          </a:p>
          <a:p>
            <a:r>
              <a:rPr lang="en-US" dirty="0"/>
              <a:t>annotation:${</a:t>
            </a:r>
            <a:r>
              <a:rPr lang="en-US" dirty="0" err="1"/>
              <a:t>term_to_categorize</a:t>
            </a:r>
            <a:r>
              <a:rPr lang="en-US" dirty="0"/>
              <a:t>}</a:t>
            </a:r>
          </a:p>
          <a:p>
            <a:endParaRPr lang="en-US" dirty="0"/>
          </a:p>
          <a:p>
            <a:r>
              <a:rPr lang="en-US" dirty="0" smtClean="0"/>
              <a:t>## </a:t>
            </a:r>
            <a:r>
              <a:rPr lang="en-US" dirty="0"/>
              <a:t>HIT Timing </a:t>
            </a:r>
            <a:r>
              <a:rPr lang="en-US" dirty="0" smtClean="0"/>
              <a:t>Properties</a:t>
            </a:r>
            <a:endParaRPr lang="en-US" dirty="0"/>
          </a:p>
          <a:p>
            <a:r>
              <a:rPr lang="en-US" dirty="0" smtClean="0"/>
              <a:t>assignmentduration:3600</a:t>
            </a:r>
            <a:endParaRPr lang="en-US" dirty="0"/>
          </a:p>
          <a:p>
            <a:r>
              <a:rPr lang="en-US" dirty="0" smtClean="0"/>
              <a:t>hitlifetime:20000</a:t>
            </a:r>
            <a:endParaRPr lang="en-US" dirty="0"/>
          </a:p>
          <a:p>
            <a:r>
              <a:rPr lang="en-US" dirty="0" smtClean="0"/>
              <a:t>autoapprovaldelay:259200</a:t>
            </a:r>
            <a:endParaRPr lang="en-US" dirty="0"/>
          </a:p>
          <a:p>
            <a:endParaRPr lang="en-US" dirty="0"/>
          </a:p>
          <a:p>
            <a:r>
              <a:rPr lang="en-US" dirty="0" smtClean="0"/>
              <a:t>## </a:t>
            </a:r>
            <a:r>
              <a:rPr lang="en-US" dirty="0"/>
              <a:t>Qualification Properties</a:t>
            </a:r>
          </a:p>
          <a:p>
            <a:r>
              <a:rPr lang="en-US" dirty="0" smtClean="0"/>
              <a:t># </a:t>
            </a:r>
            <a:r>
              <a:rPr lang="en-US" dirty="0"/>
              <a:t>this is a built-in qualification -- user must have &gt; 50% approval rate</a:t>
            </a:r>
          </a:p>
          <a:p>
            <a:r>
              <a:rPr lang="en-US" dirty="0"/>
              <a:t>qualification.1:000000000000000000L0</a:t>
            </a:r>
          </a:p>
          <a:p>
            <a:r>
              <a:rPr lang="en-US" dirty="0"/>
              <a:t>qualification.comparator.1:greaterthan</a:t>
            </a:r>
          </a:p>
          <a:p>
            <a:r>
              <a:rPr lang="en-US" dirty="0"/>
              <a:t>qualification.value.1:50</a:t>
            </a:r>
          </a:p>
          <a:p>
            <a:r>
              <a:rPr lang="en-US" dirty="0"/>
              <a:t>qualification.private.1:false</a:t>
            </a:r>
          </a:p>
        </p:txBody>
      </p:sp>
    </p:spTree>
    <p:extLst>
      <p:ext uri="{BB962C8B-B14F-4D97-AF65-F5344CB8AC3E}">
        <p14:creationId xmlns:p14="http://schemas.microsoft.com/office/powerpoint/2010/main" val="2554584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26" y="0"/>
            <a:ext cx="8991600" cy="6955750"/>
          </a:xfrm>
          <a:prstGeom prst="rect">
            <a:avLst/>
          </a:prstGeom>
        </p:spPr>
        <p:txBody>
          <a:bodyPr wrap="square">
            <a:spAutoFit/>
          </a:bodyPr>
          <a:lstStyle/>
          <a:p>
            <a:endParaRPr lang="en-US" sz="1600" dirty="0"/>
          </a:p>
          <a:p>
            <a:r>
              <a:rPr lang="en-US" sz="1600" dirty="0"/>
              <a:t>aws-mturk-clt-1.3.1/samples/CE-PC$ ./run.sh</a:t>
            </a:r>
          </a:p>
          <a:p>
            <a:endParaRPr lang="en-US" sz="1600" dirty="0"/>
          </a:p>
          <a:p>
            <a:r>
              <a:rPr lang="en-US" sz="1600" dirty="0"/>
              <a:t>--[Initializing]----------</a:t>
            </a:r>
          </a:p>
          <a:p>
            <a:r>
              <a:rPr lang="en-US" sz="1600" dirty="0"/>
              <a:t> Input: ../samples/CE-PC/CE-</a:t>
            </a:r>
            <a:r>
              <a:rPr lang="en-US" sz="1600" dirty="0" err="1"/>
              <a:t>PC.input</a:t>
            </a:r>
            <a:endParaRPr lang="en-US" sz="1600" dirty="0"/>
          </a:p>
          <a:p>
            <a:r>
              <a:rPr lang="en-US" sz="1600" dirty="0"/>
              <a:t> Properties: ../samples/CE-PC/CE-</a:t>
            </a:r>
            <a:r>
              <a:rPr lang="en-US" sz="1600" dirty="0" err="1"/>
              <a:t>PC.properties</a:t>
            </a:r>
            <a:endParaRPr lang="en-US" sz="1600" dirty="0"/>
          </a:p>
          <a:p>
            <a:r>
              <a:rPr lang="en-US" sz="1600" dirty="0"/>
              <a:t> Question File: ../samples/CE-PC/CE-</a:t>
            </a:r>
            <a:r>
              <a:rPr lang="en-US" sz="1600" dirty="0" err="1"/>
              <a:t>PC.question</a:t>
            </a:r>
            <a:endParaRPr lang="en-US" sz="1600" dirty="0"/>
          </a:p>
          <a:p>
            <a:r>
              <a:rPr lang="en-US" sz="1600" dirty="0"/>
              <a:t> Preview mode disabled</a:t>
            </a:r>
          </a:p>
          <a:p>
            <a:r>
              <a:rPr lang="en-US" sz="1600" dirty="0"/>
              <a:t>--[Loading HITs]----------</a:t>
            </a:r>
          </a:p>
          <a:p>
            <a:r>
              <a:rPr lang="en-US" sz="1600" dirty="0"/>
              <a:t>  Start time: Thu Nov 14 04:04:31 UTC 2013</a:t>
            </a:r>
          </a:p>
          <a:p>
            <a:r>
              <a:rPr lang="en-US" sz="1600" dirty="0"/>
              <a:t>Created HIT 1: </a:t>
            </a:r>
            <a:r>
              <a:rPr lang="en-US" sz="1600" dirty="0" err="1"/>
              <a:t>HITId</a:t>
            </a:r>
            <a:r>
              <a:rPr lang="en-US" sz="1600" dirty="0"/>
              <a:t>=2LRF9SSSHX11JODUSU85Q8J4OBHVZH</a:t>
            </a:r>
          </a:p>
          <a:p>
            <a:r>
              <a:rPr lang="en-US" sz="1600" dirty="0"/>
              <a:t>Created HIT 2: </a:t>
            </a:r>
            <a:r>
              <a:rPr lang="en-US" sz="1600" dirty="0" err="1"/>
              <a:t>HITId</a:t>
            </a:r>
            <a:r>
              <a:rPr lang="en-US" sz="1600" dirty="0"/>
              <a:t>=2NFBAT2D5NQYN555PPAGGTYMNYB370</a:t>
            </a:r>
          </a:p>
          <a:p>
            <a:r>
              <a:rPr lang="en-US" sz="1600" dirty="0"/>
              <a:t>Created HIT 3: </a:t>
            </a:r>
            <a:r>
              <a:rPr lang="en-US" sz="1600" dirty="0" err="1"/>
              <a:t>HITId</a:t>
            </a:r>
            <a:r>
              <a:rPr lang="en-US" sz="1600" dirty="0"/>
              <a:t>=2AOS8SV7WGKCCVBN2113EMHAPCJ0Q0</a:t>
            </a:r>
          </a:p>
          <a:p>
            <a:r>
              <a:rPr lang="en-US" sz="1600" dirty="0" smtClean="0"/>
              <a:t>&lt;</a:t>
            </a:r>
            <a:r>
              <a:rPr lang="en-US" sz="1600" dirty="0"/>
              <a:t>SNIP&gt;</a:t>
            </a:r>
          </a:p>
          <a:p>
            <a:r>
              <a:rPr lang="en-US" sz="1600" dirty="0" smtClean="0"/>
              <a:t>Created </a:t>
            </a:r>
            <a:r>
              <a:rPr lang="en-US" sz="1600" dirty="0"/>
              <a:t>HIT 344: </a:t>
            </a:r>
            <a:r>
              <a:rPr lang="en-US" sz="1600" dirty="0" err="1"/>
              <a:t>HITId</a:t>
            </a:r>
            <a:r>
              <a:rPr lang="en-US" sz="1600" dirty="0"/>
              <a:t>=2JV5NQYN5F3Q0J67SNDNNWYB4VVC8V</a:t>
            </a:r>
          </a:p>
          <a:p>
            <a:r>
              <a:rPr lang="en-US" sz="1600" dirty="0"/>
              <a:t>Created HIT 345: </a:t>
            </a:r>
            <a:r>
              <a:rPr lang="en-US" sz="1600" dirty="0" err="1"/>
              <a:t>HITId</a:t>
            </a:r>
            <a:r>
              <a:rPr lang="en-US" sz="1600" dirty="0"/>
              <a:t>=27DJ8EBDPGFL6V2RVO0RYDWIOHH1GA</a:t>
            </a:r>
          </a:p>
          <a:p>
            <a:r>
              <a:rPr lang="en-US" sz="1600" dirty="0"/>
              <a:t>Created HIT 346: </a:t>
            </a:r>
            <a:r>
              <a:rPr lang="en-US" sz="1600" dirty="0" err="1"/>
              <a:t>HITId</a:t>
            </a:r>
            <a:r>
              <a:rPr lang="en-US" sz="1600" dirty="0"/>
              <a:t>=2C8VJ8EBDPGFL6LEOLQ92NDWIABF0M</a:t>
            </a:r>
          </a:p>
          <a:p>
            <a:endParaRPr lang="en-US" sz="1600" dirty="0"/>
          </a:p>
          <a:p>
            <a:r>
              <a:rPr lang="en-US" sz="1600" dirty="0"/>
              <a:t>You may see your HIT(s) with </a:t>
            </a:r>
            <a:r>
              <a:rPr lang="en-US" sz="1600" dirty="0" err="1"/>
              <a:t>HITTypeId</a:t>
            </a:r>
            <a:r>
              <a:rPr lang="en-US" sz="1600" dirty="0"/>
              <a:t> '2MK98D8J3VE7WSIVMN3GEMCK8AEHXP' here:</a:t>
            </a:r>
          </a:p>
          <a:p>
            <a:endParaRPr lang="en-US" sz="1600" dirty="0"/>
          </a:p>
          <a:p>
            <a:r>
              <a:rPr lang="en-US" sz="1600" dirty="0"/>
              <a:t>  https://www.mturk.com/mturk/preview?groupId=2MK98D8J3VE7WSIVMN3GEMCK8AEHXP</a:t>
            </a:r>
          </a:p>
          <a:p>
            <a:endParaRPr lang="en-US" sz="1600" dirty="0"/>
          </a:p>
          <a:p>
            <a:r>
              <a:rPr lang="en-US" sz="1600" dirty="0"/>
              <a:t>  End time: Thu Nov 14 04:04:45 UTC 2013</a:t>
            </a:r>
          </a:p>
          <a:p>
            <a:r>
              <a:rPr lang="en-US" sz="1600" dirty="0"/>
              <a:t>--[Done Loading HITs]----------</a:t>
            </a:r>
          </a:p>
          <a:p>
            <a:r>
              <a:rPr lang="en-US" sz="1600" dirty="0"/>
              <a:t>  Total load time: 14 seconds.</a:t>
            </a:r>
          </a:p>
          <a:p>
            <a:r>
              <a:rPr lang="en-US" sz="1600" dirty="0"/>
              <a:t>  Successfully loaded 346 HITs.</a:t>
            </a:r>
          </a:p>
          <a:p>
            <a:endParaRPr lang="en-US" sz="1600" dirty="0"/>
          </a:p>
        </p:txBody>
      </p:sp>
    </p:spTree>
    <p:extLst>
      <p:ext uri="{BB962C8B-B14F-4D97-AF65-F5344CB8AC3E}">
        <p14:creationId xmlns:p14="http://schemas.microsoft.com/office/powerpoint/2010/main" val="1441735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7346"/>
            <a:ext cx="8610600" cy="6463308"/>
          </a:xfrm>
          <a:prstGeom prst="rect">
            <a:avLst/>
          </a:prstGeom>
        </p:spPr>
        <p:txBody>
          <a:bodyPr wrap="square">
            <a:spAutoFit/>
          </a:bodyPr>
          <a:lstStyle/>
          <a:p>
            <a:r>
              <a:rPr lang="en-US" dirty="0" err="1"/>
              <a:t>ubuntu@adhoc-master</a:t>
            </a:r>
            <a:r>
              <a:rPr lang="en-US" dirty="0" smtClean="0"/>
              <a:t>:./</a:t>
            </a:r>
            <a:r>
              <a:rPr lang="en-US" dirty="0"/>
              <a:t>PC-term-review$ ./downloadHITresults.sh 131204</a:t>
            </a:r>
          </a:p>
          <a:p>
            <a:endParaRPr lang="en-US" dirty="0" smtClean="0"/>
          </a:p>
          <a:p>
            <a:r>
              <a:rPr lang="en-US" dirty="0" smtClean="0"/>
              <a:t>CE</a:t>
            </a:r>
            <a:endParaRPr lang="en-US" dirty="0"/>
          </a:p>
          <a:p>
            <a:r>
              <a:rPr lang="en-US" dirty="0"/>
              <a:t>--[Retrieving Results]----------</a:t>
            </a:r>
          </a:p>
          <a:p>
            <a:r>
              <a:rPr lang="en-US" dirty="0"/>
              <a:t>Retrieved HIT 1/100, 2S3YHVI44OS2KLKACC5Z3BAP5724YT</a:t>
            </a:r>
          </a:p>
          <a:p>
            <a:r>
              <a:rPr lang="en-US" dirty="0"/>
              <a:t>Retrieved HIT 2/100, 2T1011K274J79KGY5QZNF6UXF8ECEZ</a:t>
            </a:r>
          </a:p>
          <a:p>
            <a:r>
              <a:rPr lang="en-US" i="1" dirty="0" smtClean="0"/>
              <a:t>		… &lt;SNIP&gt; …</a:t>
            </a:r>
          </a:p>
          <a:p>
            <a:r>
              <a:rPr lang="en-US" dirty="0" smtClean="0"/>
              <a:t>Retrieved </a:t>
            </a:r>
            <a:r>
              <a:rPr lang="en-US" dirty="0"/>
              <a:t>HIT 99/100, 2VUWA6X3YOCCF02R49OP4INIITZPOU</a:t>
            </a:r>
          </a:p>
          <a:p>
            <a:r>
              <a:rPr lang="en-US" dirty="0" smtClean="0"/>
              <a:t>Retrieved </a:t>
            </a:r>
            <a:r>
              <a:rPr lang="en-US" dirty="0"/>
              <a:t>HIT 100/100, 2SIHFL42J1LY58191WD0TGFKH92N2Q</a:t>
            </a:r>
          </a:p>
          <a:p>
            <a:r>
              <a:rPr lang="en-US" dirty="0"/>
              <a:t>--[Done Retrieving Results]----------</a:t>
            </a:r>
          </a:p>
          <a:p>
            <a:endParaRPr lang="en-US" dirty="0"/>
          </a:p>
          <a:p>
            <a:r>
              <a:rPr lang="en-US" dirty="0"/>
              <a:t>Results have been written to file '/</a:t>
            </a:r>
            <a:r>
              <a:rPr lang="en-US" dirty="0" err="1"/>
              <a:t>mnt</a:t>
            </a:r>
            <a:r>
              <a:rPr lang="en-US" dirty="0"/>
              <a:t>/</a:t>
            </a:r>
            <a:r>
              <a:rPr lang="en-US" dirty="0" err="1"/>
              <a:t>gabor_drive</a:t>
            </a:r>
            <a:r>
              <a:rPr lang="en-US" dirty="0"/>
              <a:t>/</a:t>
            </a:r>
            <a:r>
              <a:rPr lang="en-US" dirty="0" err="1"/>
              <a:t>AMTurk</a:t>
            </a:r>
            <a:r>
              <a:rPr lang="en-US" dirty="0"/>
              <a:t>/PC-term-review/PC-SF.131204.results'.</a:t>
            </a:r>
          </a:p>
          <a:p>
            <a:endParaRPr lang="en-US" dirty="0"/>
          </a:p>
          <a:p>
            <a:r>
              <a:rPr lang="en-US" dirty="0"/>
              <a:t>Assignments completed: 200/200 (100%)</a:t>
            </a:r>
          </a:p>
          <a:p>
            <a:r>
              <a:rPr lang="en-US" dirty="0"/>
              <a:t>         Time elapsed: 2:41:01 (</a:t>
            </a:r>
            <a:r>
              <a:rPr lang="en-US" dirty="0" err="1"/>
              <a:t>h:mm:ss</a:t>
            </a:r>
            <a:r>
              <a:rPr lang="en-US" dirty="0"/>
              <a:t>)</a:t>
            </a:r>
          </a:p>
          <a:p>
            <a:r>
              <a:rPr lang="en-US" dirty="0"/>
              <a:t>  Average submit time: 8.4 </a:t>
            </a:r>
            <a:r>
              <a:rPr lang="en-US" dirty="0" smtClean="0"/>
              <a:t>seconds</a:t>
            </a:r>
          </a:p>
          <a:p>
            <a:endParaRPr lang="en-US" dirty="0"/>
          </a:p>
          <a:p>
            <a:r>
              <a:rPr lang="en-US" dirty="0" err="1"/>
              <a:t>ubuntu@adhoc-master</a:t>
            </a:r>
            <a:r>
              <a:rPr lang="en-US" dirty="0"/>
              <a:t>:./PC-term-review$ </a:t>
            </a:r>
            <a:r>
              <a:rPr lang="en-US" dirty="0" err="1"/>
              <a:t>wc</a:t>
            </a:r>
            <a:r>
              <a:rPr lang="en-US" dirty="0"/>
              <a:t> -l *results</a:t>
            </a:r>
          </a:p>
          <a:p>
            <a:r>
              <a:rPr lang="en-US" dirty="0" smtClean="0"/>
              <a:t>   159 PC-AU.131204.results</a:t>
            </a:r>
          </a:p>
          <a:p>
            <a:r>
              <a:rPr lang="en-US" dirty="0" smtClean="0"/>
              <a:t>…</a:t>
            </a:r>
          </a:p>
          <a:p>
            <a:r>
              <a:rPr lang="en-US" dirty="0" smtClean="0"/>
              <a:t>   201 PC-CE.131204.results</a:t>
            </a:r>
            <a:endParaRPr lang="en-US" dirty="0"/>
          </a:p>
          <a:p>
            <a:r>
              <a:rPr lang="en-US" dirty="0"/>
              <a:t>  1411 </a:t>
            </a:r>
            <a:r>
              <a:rPr lang="en-US" dirty="0" smtClean="0"/>
              <a:t>total</a:t>
            </a:r>
            <a:endParaRPr lang="en-US" dirty="0"/>
          </a:p>
        </p:txBody>
      </p:sp>
    </p:spTree>
    <p:extLst>
      <p:ext uri="{BB962C8B-B14F-4D97-AF65-F5344CB8AC3E}">
        <p14:creationId xmlns:p14="http://schemas.microsoft.com/office/powerpoint/2010/main" val="96301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term review process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399"/>
            <a:ext cx="8686800"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970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126" y="381000"/>
            <a:ext cx="8763000" cy="6186309"/>
          </a:xfrm>
          <a:prstGeom prst="rect">
            <a:avLst/>
          </a:prstGeom>
        </p:spPr>
        <p:txBody>
          <a:bodyPr wrap="square">
            <a:spAutoFit/>
          </a:bodyPr>
          <a:lstStyle/>
          <a:p>
            <a:r>
              <a:rPr lang="en-US" dirty="0"/>
              <a:t>./reportConfidentPredictions.sh 131204 | </a:t>
            </a:r>
            <a:r>
              <a:rPr lang="en-US" dirty="0" err="1"/>
              <a:t>wc</a:t>
            </a:r>
            <a:r>
              <a:rPr lang="en-US" dirty="0"/>
              <a:t> -l</a:t>
            </a:r>
          </a:p>
          <a:p>
            <a:r>
              <a:rPr lang="en-US" dirty="0" smtClean="0"/>
              <a:t>463</a:t>
            </a:r>
          </a:p>
          <a:p>
            <a:endParaRPr lang="en-US" dirty="0"/>
          </a:p>
          <a:p>
            <a:r>
              <a:rPr lang="en-US" dirty="0" smtClean="0"/>
              <a:t>./</a:t>
            </a:r>
            <a:r>
              <a:rPr lang="en-US" dirty="0"/>
              <a:t>reportConfidentPredictions.sh 131204 | </a:t>
            </a:r>
            <a:r>
              <a:rPr lang="en-US" dirty="0" err="1"/>
              <a:t>grep</a:t>
            </a:r>
            <a:r>
              <a:rPr lang="en-US" dirty="0"/>
              <a:t> 2xYES | sort --random-sort | </a:t>
            </a:r>
            <a:r>
              <a:rPr lang="en-US" dirty="0" smtClean="0"/>
              <a:t>head -8</a:t>
            </a:r>
            <a:endParaRPr lang="en-US" dirty="0"/>
          </a:p>
          <a:p>
            <a:r>
              <a:rPr lang="en-US" dirty="0"/>
              <a:t>2xYES   audio signal    CE      PC</a:t>
            </a:r>
          </a:p>
          <a:p>
            <a:r>
              <a:rPr lang="en-US" dirty="0"/>
              <a:t>2xYES   soccer sneaker  FS      PC</a:t>
            </a:r>
          </a:p>
          <a:p>
            <a:r>
              <a:rPr lang="en-US" dirty="0"/>
              <a:t>2xYES   charger kit     CM      PC</a:t>
            </a:r>
          </a:p>
          <a:p>
            <a:r>
              <a:rPr lang="en-US" dirty="0"/>
              <a:t>2xYES   neck strap &amp; batteries  CP      PC</a:t>
            </a:r>
          </a:p>
          <a:p>
            <a:r>
              <a:rPr lang="en-US" dirty="0"/>
              <a:t>2xYES   digital </a:t>
            </a:r>
            <a:r>
              <a:rPr lang="en-US" dirty="0" err="1"/>
              <a:t>slr</a:t>
            </a:r>
            <a:r>
              <a:rPr lang="en-US" dirty="0"/>
              <a:t> kit CP      PC</a:t>
            </a:r>
          </a:p>
          <a:p>
            <a:r>
              <a:rPr lang="en-US" dirty="0"/>
              <a:t>2xYES   wheeled luggage FS      PC</a:t>
            </a:r>
          </a:p>
          <a:p>
            <a:r>
              <a:rPr lang="en-US" dirty="0"/>
              <a:t>2xYES   brewer  HG      PC</a:t>
            </a:r>
          </a:p>
          <a:p>
            <a:r>
              <a:rPr lang="en-US" dirty="0"/>
              <a:t>2xYES   digital filing system   CE      </a:t>
            </a:r>
            <a:r>
              <a:rPr lang="en-US" dirty="0" smtClean="0"/>
              <a:t>PC</a:t>
            </a:r>
          </a:p>
          <a:p>
            <a:endParaRPr lang="en-US" dirty="0"/>
          </a:p>
          <a:p>
            <a:r>
              <a:rPr lang="en-US" dirty="0"/>
              <a:t>./reportConfidentPredictions.sh 131204 | </a:t>
            </a:r>
            <a:r>
              <a:rPr lang="en-US" dirty="0" err="1"/>
              <a:t>grep</a:t>
            </a:r>
            <a:r>
              <a:rPr lang="en-US" dirty="0"/>
              <a:t> 2xNO | sort --random-sort | head -8</a:t>
            </a:r>
          </a:p>
          <a:p>
            <a:r>
              <a:rPr lang="en-US" dirty="0"/>
              <a:t>2xNO    audio dock      CE      PC</a:t>
            </a:r>
          </a:p>
          <a:p>
            <a:r>
              <a:rPr lang="en-US" dirty="0"/>
              <a:t>2xNO    holster fits    SF      PC</a:t>
            </a:r>
          </a:p>
          <a:p>
            <a:r>
              <a:rPr lang="en-US" dirty="0"/>
              <a:t>2xNO    kids games      CM      PC</a:t>
            </a:r>
          </a:p>
          <a:p>
            <a:r>
              <a:rPr lang="en-US" dirty="0"/>
              <a:t>2xNO    key chain kit   CM      PC</a:t>
            </a:r>
          </a:p>
          <a:p>
            <a:r>
              <a:rPr lang="en-US" dirty="0"/>
              <a:t>2xNO    girls vintage   SF      PC</a:t>
            </a:r>
          </a:p>
          <a:p>
            <a:r>
              <a:rPr lang="en-US" dirty="0"/>
              <a:t>2xNO    black painting  CE      PC</a:t>
            </a:r>
          </a:p>
          <a:p>
            <a:r>
              <a:rPr lang="en-US" dirty="0"/>
              <a:t>2xNO    crisp bars      HB      PC</a:t>
            </a:r>
          </a:p>
          <a:p>
            <a:r>
              <a:rPr lang="en-US" dirty="0"/>
              <a:t>2xNO    log periodic </a:t>
            </a:r>
            <a:r>
              <a:rPr lang="en-US" dirty="0" err="1"/>
              <a:t>yagi</a:t>
            </a:r>
            <a:r>
              <a:rPr lang="en-US" dirty="0"/>
              <a:t> antenna       CM      </a:t>
            </a:r>
            <a:r>
              <a:rPr lang="en-US" dirty="0" smtClean="0"/>
              <a:t>PC</a:t>
            </a:r>
            <a:endParaRPr lang="en-US" dirty="0"/>
          </a:p>
        </p:txBody>
      </p:sp>
      <p:sp>
        <p:nvSpPr>
          <p:cNvPr id="5" name="TextBox 4"/>
          <p:cNvSpPr txBox="1"/>
          <p:nvPr/>
        </p:nvSpPr>
        <p:spPr>
          <a:xfrm>
            <a:off x="4343400" y="4724400"/>
            <a:ext cx="3200400" cy="646331"/>
          </a:xfrm>
          <a:prstGeom prst="rect">
            <a:avLst/>
          </a:prstGeom>
          <a:noFill/>
        </p:spPr>
        <p:txBody>
          <a:bodyPr wrap="square" rtlCol="0">
            <a:spAutoFit/>
          </a:bodyPr>
          <a:lstStyle/>
          <a:p>
            <a:r>
              <a:rPr lang="en-US" dirty="0" smtClean="0"/>
              <a:t>| cat - &gt;  </a:t>
            </a:r>
            <a:r>
              <a:rPr lang="en-US" dirty="0"/>
              <a:t>negativePhrases.131204.txt </a:t>
            </a:r>
          </a:p>
        </p:txBody>
      </p:sp>
      <p:sp>
        <p:nvSpPr>
          <p:cNvPr id="6" name="TextBox 5"/>
          <p:cNvSpPr txBox="1"/>
          <p:nvPr/>
        </p:nvSpPr>
        <p:spPr>
          <a:xfrm>
            <a:off x="4495800" y="2209800"/>
            <a:ext cx="3657600" cy="646331"/>
          </a:xfrm>
          <a:prstGeom prst="rect">
            <a:avLst/>
          </a:prstGeom>
          <a:noFill/>
        </p:spPr>
        <p:txBody>
          <a:bodyPr wrap="square" rtlCol="0">
            <a:spAutoFit/>
          </a:bodyPr>
          <a:lstStyle/>
          <a:p>
            <a:r>
              <a:rPr lang="en-US" dirty="0" smtClean="0"/>
              <a:t>manually review (e.g. BL-also terms); batch insert into </a:t>
            </a:r>
            <a:r>
              <a:rPr lang="en-US" dirty="0" err="1" smtClean="0"/>
              <a:t>dict</a:t>
            </a:r>
            <a:endParaRPr lang="en-US" dirty="0"/>
          </a:p>
        </p:txBody>
      </p:sp>
    </p:spTree>
    <p:extLst>
      <p:ext uri="{BB962C8B-B14F-4D97-AF65-F5344CB8AC3E}">
        <p14:creationId xmlns:p14="http://schemas.microsoft.com/office/powerpoint/2010/main" val="38127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4525963"/>
          </a:xfrm>
        </p:spPr>
        <p:txBody>
          <a:bodyPr>
            <a:normAutofit/>
          </a:bodyPr>
          <a:lstStyle/>
          <a:p>
            <a:pPr marL="0" indent="0">
              <a:buNone/>
            </a:pPr>
            <a:r>
              <a:rPr lang="en-US" sz="2600" dirty="0"/>
              <a:t>./create2annotate.sh </a:t>
            </a:r>
            <a:r>
              <a:rPr lang="en-US" sz="2600" dirty="0" smtClean="0"/>
              <a:t>negativePhrases.131204.txt newAmazonTitles.131202.tsv | head -7</a:t>
            </a:r>
            <a:endParaRPr lang="en-US" sz="2600" dirty="0"/>
          </a:p>
        </p:txBody>
      </p:sp>
      <p:graphicFrame>
        <p:nvGraphicFramePr>
          <p:cNvPr id="5" name="Table 4"/>
          <p:cNvGraphicFramePr>
            <a:graphicFrameLocks noGrp="1"/>
          </p:cNvGraphicFramePr>
          <p:nvPr>
            <p:extLst>
              <p:ext uri="{D42A27DB-BD31-4B8C-83A1-F6EECF244321}">
                <p14:modId xmlns:p14="http://schemas.microsoft.com/office/powerpoint/2010/main" val="1767534397"/>
              </p:ext>
            </p:extLst>
          </p:nvPr>
        </p:nvGraphicFramePr>
        <p:xfrm>
          <a:off x="304800" y="1524000"/>
          <a:ext cx="8382000" cy="3988839"/>
        </p:xfrm>
        <a:graphic>
          <a:graphicData uri="http://schemas.openxmlformats.org/drawingml/2006/table">
            <a:tbl>
              <a:tblPr/>
              <a:tblGrid>
                <a:gridCol w="8382000"/>
              </a:tblGrid>
              <a:tr h="321025">
                <a:tc>
                  <a:txBody>
                    <a:bodyPr/>
                    <a:lstStyle/>
                    <a:p>
                      <a:pPr algn="l" fontAlgn="b"/>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BN|Never</a:t>
                      </a:r>
                      <a:r>
                        <a:rPr lang="en-US" sz="1800" b="0" i="0" u="none" strike="noStrike" dirty="0">
                          <a:solidFill>
                            <a:srgbClr val="000000"/>
                          </a:solidFill>
                          <a:effectLst/>
                          <a:latin typeface="Calibri"/>
                        </a:rPr>
                        <a:t> Too]] [[</a:t>
                      </a:r>
                      <a:r>
                        <a:rPr lang="en-US" sz="1800" b="0" i="0" u="none" strike="noStrike" dirty="0" err="1">
                          <a:solidFill>
                            <a:srgbClr val="000000"/>
                          </a:solidFill>
                          <a:effectLst/>
                          <a:latin typeface="Calibri"/>
                        </a:rPr>
                        <a:t>PF|Small</a:t>
                      </a:r>
                      <a:r>
                        <a:rPr lang="en-US" sz="1800" b="0" i="0" u="none" strike="noStrike" dirty="0">
                          <a:solidFill>
                            <a:srgbClr val="000000"/>
                          </a:solidFill>
                          <a:effectLst/>
                          <a:latin typeface="Calibri"/>
                        </a:rPr>
                        <a:t> To Rock]]  [[</a:t>
                      </a:r>
                      <a:r>
                        <a:rPr lang="en-US" sz="1800" b="0" i="0" u="none" strike="noStrike" dirty="0" err="1">
                          <a:solidFill>
                            <a:srgbClr val="000000"/>
                          </a:solidFill>
                          <a:effectLst/>
                          <a:latin typeface="Calibri"/>
                        </a:rPr>
                        <a:t>PL|Guitar</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Onesie</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PF|Bodysuit</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PC|Infant</a:t>
                      </a:r>
                      <a:r>
                        <a:rPr lang="en-US" sz="1800" b="0" i="0" u="none" strike="noStrike" dirty="0">
                          <a:solidFill>
                            <a:srgbClr val="000000"/>
                          </a:solidFill>
                          <a:effectLst/>
                          <a:latin typeface="Calibri"/>
                        </a:rPr>
                        <a:t> Boys]] ( [[PF|3-6 Months]] )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25">
                <a:tc>
                  <a:txBody>
                    <a:bodyPr/>
                    <a:lstStyle/>
                    <a:p>
                      <a:pPr algn="l" fontAlgn="b"/>
                      <a:r>
                        <a:rPr lang="en-US" sz="1800" b="0" i="0" u="none" strike="noStrike" dirty="0">
                          <a:solidFill>
                            <a:srgbClr val="000000"/>
                          </a:solidFill>
                          <a:effectLst/>
                          <a:latin typeface="Calibri"/>
                        </a:rPr>
                        <a:t>[[</a:t>
                      </a:r>
                      <a:r>
                        <a:rPr lang="en-US" sz="1800" b="0" i="0" u="none" strike="noStrike" dirty="0" err="1">
                          <a:solidFill>
                            <a:srgbClr val="000000"/>
                          </a:solidFill>
                          <a:effectLst/>
                          <a:latin typeface="Calibri"/>
                        </a:rPr>
                        <a:t>PF|Tripett</a:t>
                      </a:r>
                      <a:r>
                        <a:rPr lang="en-US" sz="1800" b="0" i="0" u="none" strike="noStrike" dirty="0">
                          <a:solidFill>
                            <a:srgbClr val="000000"/>
                          </a:solidFill>
                          <a:effectLst/>
                          <a:latin typeface="Calibri"/>
                        </a:rPr>
                        <a:t> Green]] [[</a:t>
                      </a:r>
                      <a:r>
                        <a:rPr lang="en-US" sz="1800" b="0" i="0" u="none" strike="noStrike" dirty="0" err="1">
                          <a:solidFill>
                            <a:srgbClr val="000000"/>
                          </a:solidFill>
                          <a:effectLst/>
                          <a:latin typeface="Calibri"/>
                        </a:rPr>
                        <a:t>PF|Beef</a:t>
                      </a:r>
                      <a:r>
                        <a:rPr lang="en-US" sz="1800" b="0" i="0" u="none" strike="noStrike" dirty="0">
                          <a:solidFill>
                            <a:srgbClr val="000000"/>
                          </a:solidFill>
                          <a:effectLst/>
                          <a:latin typeface="Calibri"/>
                        </a:rPr>
                        <a:t> Tripe Original Formula for Dogs]] ( [[</a:t>
                      </a:r>
                      <a:r>
                        <a:rPr lang="en-US" sz="1800" b="0" i="0" u="none" strike="noStrike" dirty="0" err="1">
                          <a:solidFill>
                            <a:srgbClr val="000000"/>
                          </a:solidFill>
                          <a:effectLst/>
                          <a:latin typeface="Calibri"/>
                        </a:rPr>
                        <a:t>PF|Pack</a:t>
                      </a:r>
                      <a:r>
                        <a:rPr lang="en-US" sz="1800" b="0" i="0" u="none" strike="noStrike" dirty="0">
                          <a:solidFill>
                            <a:srgbClr val="000000"/>
                          </a:solidFill>
                          <a:effectLst/>
                          <a:latin typeface="Calibri"/>
                        </a:rPr>
                        <a:t> of 12]] , [[PF|13 Ounce Cans]] )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25">
                <a:tc>
                  <a:txBody>
                    <a:bodyPr/>
                    <a:lstStyle/>
                    <a:p>
                      <a:pPr algn="l" fontAlgn="b"/>
                      <a:r>
                        <a:rPr lang="en-US" sz="1800" b="0" i="0" u="none" strike="noStrike">
                          <a:solidFill>
                            <a:srgbClr val="000000"/>
                          </a:solidFill>
                          <a:effectLst/>
                          <a:latin typeface="Calibri"/>
                        </a:rPr>
                        <a:t>[[P|POOF-Slinky 0C470 Ideal 100-Trick Spectacular Magic]] [[PC|Show Set]] [[PF|with Instructional DVD]]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25">
                <a:tc>
                  <a:txBody>
                    <a:bodyPr/>
                    <a:lstStyle/>
                    <a:p>
                      <a:pPr algn="l" fontAlgn="b"/>
                      <a:r>
                        <a:rPr lang="en-US" sz="1800" b="0" i="0" u="none" strike="noStrike">
                          <a:solidFill>
                            <a:srgbClr val="000000"/>
                          </a:solidFill>
                          <a:effectLst/>
                          <a:latin typeface="Calibri"/>
                        </a:rPr>
                        <a:t>[[BN|Sunpro]] [[P|CP8213]] [[PF|StyleLine]] [[PC|Mechanical Vacuum]] / [[PF|Boost Gauge]] - [[PF|Black Dial]]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25">
                <a:tc>
                  <a:txBody>
                    <a:bodyPr/>
                    <a:lstStyle/>
                    <a:p>
                      <a:pPr algn="l" fontAlgn="b"/>
                      <a:r>
                        <a:rPr lang="en-US" sz="1800" b="0" i="0" u="none" strike="noStrike" dirty="0">
                          <a:solidFill>
                            <a:srgbClr val="000000"/>
                          </a:solidFill>
                          <a:effectLst/>
                          <a:latin typeface="Calibri"/>
                        </a:rPr>
                        <a:t>[[</a:t>
                      </a:r>
                      <a:r>
                        <a:rPr lang="en-US" sz="1800" b="0" i="0" u="none" strike="noStrike" dirty="0" err="1">
                          <a:solidFill>
                            <a:srgbClr val="000000"/>
                          </a:solidFill>
                          <a:effectLst/>
                          <a:latin typeface="Calibri"/>
                        </a:rPr>
                        <a:t>PL|Rocio</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Illumini</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BN|Polaris</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PF|Rhodium</a:t>
                      </a:r>
                      <a:r>
                        <a:rPr lang="en-US" sz="1800" b="0" i="0" u="none" strike="noStrike" dirty="0">
                          <a:solidFill>
                            <a:srgbClr val="000000"/>
                          </a:solidFill>
                          <a:effectLst/>
                          <a:latin typeface="Calibri"/>
                        </a:rPr>
                        <a:t> Plated]] [[</a:t>
                      </a:r>
                      <a:r>
                        <a:rPr lang="en-US" sz="1800" b="0" i="0" u="none" strike="noStrike" dirty="0" err="1">
                          <a:solidFill>
                            <a:srgbClr val="000000"/>
                          </a:solidFill>
                          <a:effectLst/>
                          <a:latin typeface="Calibri"/>
                        </a:rPr>
                        <a:t>PF|Silver</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PF|White</a:t>
                      </a:r>
                      <a:r>
                        <a:rPr lang="en-US" sz="1800" b="0" i="0" u="none" strike="noStrike" dirty="0">
                          <a:solidFill>
                            <a:srgbClr val="000000"/>
                          </a:solidFill>
                          <a:effectLst/>
                          <a:latin typeface="Calibri"/>
                        </a:rPr>
                        <a:t>]] [[</a:t>
                      </a:r>
                      <a:r>
                        <a:rPr lang="en-US" sz="1800" b="0" i="0" u="none" strike="noStrike" dirty="0" err="1">
                          <a:solidFill>
                            <a:srgbClr val="000000"/>
                          </a:solidFill>
                          <a:effectLst/>
                          <a:latin typeface="Calibri"/>
                        </a:rPr>
                        <a:t>PF|Swarovski</a:t>
                      </a:r>
                      <a:r>
                        <a:rPr lang="en-US" sz="1800" b="0" i="0" u="none" strike="noStrike" dirty="0">
                          <a:solidFill>
                            <a:srgbClr val="000000"/>
                          </a:solidFill>
                          <a:effectLst/>
                          <a:latin typeface="Calibri"/>
                        </a:rPr>
                        <a:t> Zirconia Stylish]] [[</a:t>
                      </a:r>
                      <a:r>
                        <a:rPr lang="en-US" sz="1800" b="0" i="0" u="none" strike="noStrike" dirty="0" err="1">
                          <a:solidFill>
                            <a:srgbClr val="000000"/>
                          </a:solidFill>
                          <a:effectLst/>
                          <a:latin typeface="Calibri"/>
                        </a:rPr>
                        <a:t>PC|Drop</a:t>
                      </a:r>
                      <a:r>
                        <a:rPr lang="en-US" sz="1800" b="0" i="0" u="none" strike="noStrike" dirty="0">
                          <a:solidFill>
                            <a:srgbClr val="000000"/>
                          </a:solidFill>
                          <a:effectLst/>
                          <a:latin typeface="Calibri"/>
                        </a:rPr>
                        <a:t> Earrings]]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051">
                <a:tc>
                  <a:txBody>
                    <a:bodyPr/>
                    <a:lstStyle/>
                    <a:p>
                      <a:pPr algn="l" fontAlgn="b"/>
                      <a:r>
                        <a:rPr lang="en-US" sz="1800" b="0" i="0" u="none" strike="noStrike">
                          <a:solidFill>
                            <a:srgbClr val="000000"/>
                          </a:solidFill>
                          <a:effectLst/>
                          <a:latin typeface="Calibri"/>
                        </a:rPr>
                        <a:t>[[BN|T-fal]] [[P|A777SI64]] [[PL|Initiatives]] [[PF|Nonstick Inside and Out]] [[PF|Dishwasher Safe]] [[PF|18-Piece]] [[PF|Cookware Set]] , [[PF|Red]]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1025">
                <a:tc>
                  <a:txBody>
                    <a:bodyPr/>
                    <a:lstStyle/>
                    <a:p>
                      <a:pPr algn="l" fontAlgn="b"/>
                      <a:r>
                        <a:rPr lang="en-US" sz="1800" b="0" i="0" u="none" strike="noStrike" dirty="0">
                          <a:solidFill>
                            <a:srgbClr val="000000"/>
                          </a:solidFill>
                          <a:effectLst/>
                          <a:latin typeface="Calibri"/>
                        </a:rPr>
                        <a:t>[[</a:t>
                      </a:r>
                      <a:r>
                        <a:rPr lang="en-US" sz="1800" b="0" i="0" u="none" strike="noStrike" dirty="0" err="1">
                          <a:solidFill>
                            <a:srgbClr val="000000"/>
                          </a:solidFill>
                          <a:effectLst/>
                          <a:latin typeface="Calibri"/>
                        </a:rPr>
                        <a:t>PL|Sony</a:t>
                      </a:r>
                      <a:r>
                        <a:rPr lang="en-US" sz="1800" b="0" i="0" u="none" strike="noStrike" dirty="0">
                          <a:solidFill>
                            <a:srgbClr val="000000"/>
                          </a:solidFill>
                          <a:effectLst/>
                          <a:latin typeface="Calibri"/>
                        </a:rPr>
                        <a:t> MDRXB60EX]] / [[PF|GLD]] [[</a:t>
                      </a:r>
                      <a:r>
                        <a:rPr lang="en-US" sz="1800" b="0" i="0" u="none" strike="noStrike" dirty="0" err="1">
                          <a:solidFill>
                            <a:srgbClr val="000000"/>
                          </a:solidFill>
                          <a:effectLst/>
                          <a:latin typeface="Calibri"/>
                        </a:rPr>
                        <a:t>PF|Extra</a:t>
                      </a:r>
                      <a:r>
                        <a:rPr lang="en-US" sz="1800" b="0" i="0" u="none" strike="noStrike" dirty="0">
                          <a:solidFill>
                            <a:srgbClr val="000000"/>
                          </a:solidFill>
                          <a:effectLst/>
                          <a:latin typeface="Calibri"/>
                        </a:rPr>
                        <a:t> Bass]] [[</a:t>
                      </a:r>
                      <a:r>
                        <a:rPr lang="en-US" sz="1800" b="0" i="0" u="none" strike="noStrike" dirty="0" err="1">
                          <a:solidFill>
                            <a:srgbClr val="000000"/>
                          </a:solidFill>
                          <a:effectLst/>
                          <a:latin typeface="Calibri"/>
                        </a:rPr>
                        <a:t>PF|In</a:t>
                      </a:r>
                      <a:r>
                        <a:rPr lang="en-US" sz="1800" b="0" i="0" u="none" strike="noStrike" dirty="0">
                          <a:solidFill>
                            <a:srgbClr val="000000"/>
                          </a:solidFill>
                          <a:effectLst/>
                          <a:latin typeface="Calibri"/>
                        </a:rPr>
                        <a:t> Ear 13.5mm Driver]] [[</a:t>
                      </a:r>
                      <a:r>
                        <a:rPr lang="en-US" sz="1800" b="0" i="0" u="none" strike="noStrike" dirty="0" err="1">
                          <a:solidFill>
                            <a:srgbClr val="000000"/>
                          </a:solidFill>
                          <a:effectLst/>
                          <a:latin typeface="Calibri"/>
                        </a:rPr>
                        <a:t>PC|Headphone</a:t>
                      </a:r>
                      <a:r>
                        <a:rPr lang="en-US" sz="1800" b="0" i="0" u="none" strike="noStrike" dirty="0">
                          <a:solidFill>
                            <a:srgbClr val="000000"/>
                          </a:solidFill>
                          <a:effectLst/>
                          <a:latin typeface="Calibri"/>
                        </a:rPr>
                        <a:t>]] , [[</a:t>
                      </a:r>
                      <a:r>
                        <a:rPr lang="en-US" sz="1800" b="0" i="0" u="none" strike="noStrike" dirty="0" err="1">
                          <a:solidFill>
                            <a:srgbClr val="000000"/>
                          </a:solidFill>
                          <a:effectLst/>
                          <a:latin typeface="Calibri"/>
                        </a:rPr>
                        <a:t>PF|Gold</a:t>
                      </a:r>
                      <a:r>
                        <a:rPr lang="en-US" sz="1800" b="0" i="0" u="none" strike="noStrike" dirty="0">
                          <a:solidFill>
                            <a:srgbClr val="000000"/>
                          </a:solidFill>
                          <a:effectLst/>
                          <a:latin typeface="Calibri"/>
                        </a:rPr>
                        <a:t>]] </a:t>
                      </a:r>
                    </a:p>
                  </a:txBody>
                  <a:tcPr marL="9158" marR="9158" marT="91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6386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Steps</a:t>
            </a:r>
            <a:endParaRPr lang="en-US" dirty="0"/>
          </a:p>
        </p:txBody>
      </p:sp>
      <p:sp>
        <p:nvSpPr>
          <p:cNvPr id="3" name="Content Placeholder 2"/>
          <p:cNvSpPr>
            <a:spLocks noGrp="1"/>
          </p:cNvSpPr>
          <p:nvPr>
            <p:ph idx="1"/>
          </p:nvPr>
        </p:nvSpPr>
        <p:spPr/>
        <p:txBody>
          <a:bodyPr/>
          <a:lstStyle/>
          <a:p>
            <a:r>
              <a:rPr lang="en-US" dirty="0" smtClean="0"/>
              <a:t>Continue using for weekly term classification.</a:t>
            </a:r>
          </a:p>
          <a:p>
            <a:r>
              <a:rPr lang="en-US" dirty="0" smtClean="0"/>
              <a:t>Test ability to classify whether a segment is correctly annotated?</a:t>
            </a:r>
          </a:p>
          <a:p>
            <a:r>
              <a:rPr lang="en-US" dirty="0" smtClean="0"/>
              <a:t>…</a:t>
            </a:r>
            <a:endParaRPr lang="en-US" dirty="0"/>
          </a:p>
        </p:txBody>
      </p:sp>
    </p:spTree>
    <p:extLst>
      <p:ext uri="{BB962C8B-B14F-4D97-AF65-F5344CB8AC3E}">
        <p14:creationId xmlns:p14="http://schemas.microsoft.com/office/powerpoint/2010/main" val="3675889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dirty="0" smtClean="0"/>
              <a:t>The End</a:t>
            </a:r>
            <a:endParaRPr lang="en-US" dirty="0"/>
          </a:p>
        </p:txBody>
      </p:sp>
    </p:spTree>
    <p:extLst>
      <p:ext uri="{BB962C8B-B14F-4D97-AF65-F5344CB8AC3E}">
        <p14:creationId xmlns:p14="http://schemas.microsoft.com/office/powerpoint/2010/main" val="2815561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65144"/>
            <a:ext cx="8458200" cy="6124754"/>
          </a:xfrm>
          <a:prstGeom prst="rect">
            <a:avLst/>
          </a:prstGeom>
        </p:spPr>
        <p:txBody>
          <a:bodyPr wrap="square">
            <a:spAutoFit/>
          </a:bodyPr>
          <a:lstStyle/>
          <a:p>
            <a:r>
              <a:rPr lang="en-US" sz="2800" dirty="0"/>
              <a:t>Greetings from Amazon Mechanical Turk,</a:t>
            </a:r>
            <a:br>
              <a:rPr lang="en-US" sz="2800" dirty="0"/>
            </a:br>
            <a:r>
              <a:rPr lang="en-US" sz="2800" dirty="0"/>
              <a:t/>
            </a:r>
            <a:br>
              <a:rPr lang="en-US" sz="2800" dirty="0"/>
            </a:br>
            <a:r>
              <a:rPr lang="en-US" sz="2800" dirty="0"/>
              <a:t>The following is a summary of your Amazon Mechanical Turk activity for Dec 03, 2013.</a:t>
            </a:r>
            <a:br>
              <a:rPr lang="en-US" sz="2800" dirty="0"/>
            </a:br>
            <a:r>
              <a:rPr lang="en-US" sz="2800" dirty="0"/>
              <a:t/>
            </a:r>
            <a:br>
              <a:rPr lang="en-US" sz="2800" dirty="0"/>
            </a:br>
            <a:r>
              <a:rPr lang="en-US" sz="2800" dirty="0"/>
              <a:t>Daily HIT activity</a:t>
            </a:r>
            <a:br>
              <a:rPr lang="en-US" sz="2800" dirty="0"/>
            </a:br>
            <a:r>
              <a:rPr lang="en-US" sz="2800" dirty="0"/>
              <a:t> - Number of HITs created: 701</a:t>
            </a:r>
            <a:br>
              <a:rPr lang="en-US" sz="2800" dirty="0"/>
            </a:br>
            <a:r>
              <a:rPr lang="en-US" sz="2800" dirty="0"/>
              <a:t/>
            </a:r>
            <a:br>
              <a:rPr lang="en-US" sz="2800" dirty="0"/>
            </a:br>
            <a:r>
              <a:rPr lang="en-US" sz="2800" dirty="0"/>
              <a:t>Daily HIT assignment activity</a:t>
            </a:r>
            <a:br>
              <a:rPr lang="en-US" sz="2800" dirty="0"/>
            </a:br>
            <a:r>
              <a:rPr lang="en-US" sz="2800" dirty="0"/>
              <a:t> - Number of assignments accepted by users: 1,402</a:t>
            </a:r>
            <a:br>
              <a:rPr lang="en-US" sz="2800" dirty="0"/>
            </a:br>
            <a:r>
              <a:rPr lang="en-US" sz="2800" dirty="0"/>
              <a:t> - Number of assignments submitted by users: 1,402</a:t>
            </a:r>
            <a:br>
              <a:rPr lang="en-US" sz="2800" dirty="0"/>
            </a:br>
            <a:r>
              <a:rPr lang="en-US" sz="2800" dirty="0"/>
              <a:t> - Number of approved assignments: 0</a:t>
            </a:r>
            <a:br>
              <a:rPr lang="en-US" sz="2800" dirty="0"/>
            </a:br>
            <a:r>
              <a:rPr lang="en-US" sz="2800" dirty="0"/>
              <a:t> - Number of rejected assignments: 0</a:t>
            </a:r>
            <a:br>
              <a:rPr lang="en-US" sz="2800" dirty="0"/>
            </a:br>
            <a:endParaRPr lang="en-US" sz="2800" dirty="0"/>
          </a:p>
        </p:txBody>
      </p:sp>
    </p:spTree>
    <p:extLst>
      <p:ext uri="{BB962C8B-B14F-4D97-AF65-F5344CB8AC3E}">
        <p14:creationId xmlns:p14="http://schemas.microsoft.com/office/powerpoint/2010/main" val="2159544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s://mail.google.com/mail/u/0/images/clear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658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685800" y="838200"/>
            <a:ext cx="7643824"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cs typeface="Arial" charset="0"/>
              </a:rPr>
              <a:t>Greetings from Amazon Mechanical Turk,</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The following is a summary of your Amazon Mechanical Turk activity for Nov 08, 2013.</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Daily HIT activity</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Number of HITs created: 667</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Daily HIT assignment activity</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Number of assignments accepted by users: 250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Number of assignments submitted by users: 250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Number of approved assignments: 250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Number of rejected assignments: 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Payments summary</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Amount paid to users for completed and approved HITs: $5.000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Bonus rewards paid to users: $0.000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 Commission paid to Amazon Mechanical Turk for approved HITs and bonus rewards: $2.250</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Sincerely,</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Amazon Mechanical Turk</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hlinkClick r:id="rId3"/>
              </a:rPr>
              <a:t>https://requester.mturk.com</a:t>
            </a:r>
            <a:r>
              <a:rPr kumimoji="0" lang="en-US" altLang="en-US" sz="1400" b="0" i="0" u="none" strike="noStrike" cap="none" normalizeH="0" baseline="0" dirty="0" smtClean="0">
                <a:ln>
                  <a:noFill/>
                </a:ln>
                <a:solidFill>
                  <a:schemeClr val="tx1"/>
                </a:solidFill>
                <a:effectLst/>
                <a:latin typeface="Arial" charset="0"/>
                <a:cs typeface="Arial" charset="0"/>
              </a:rPr>
              <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410 Terry Avenue North</a:t>
            </a:r>
            <a:br>
              <a:rPr kumimoji="0" lang="en-US" altLang="en-US" sz="1400" b="0" i="0" u="none" strike="noStrike" cap="none" normalizeH="0" baseline="0" dirty="0" smtClean="0">
                <a:ln>
                  <a:noFill/>
                </a:ln>
                <a:solidFill>
                  <a:schemeClr val="tx1"/>
                </a:solidFill>
                <a:effectLst/>
                <a:latin typeface="Arial" charset="0"/>
                <a:cs typeface="Arial" charset="0"/>
              </a:rPr>
            </a:br>
            <a:r>
              <a:rPr kumimoji="0" lang="en-US" altLang="en-US" sz="1400" b="0" i="0" u="none" strike="noStrike" cap="none" normalizeH="0" baseline="0" dirty="0" smtClean="0">
                <a:ln>
                  <a:noFill/>
                </a:ln>
                <a:solidFill>
                  <a:schemeClr val="tx1"/>
                </a:solidFill>
                <a:effectLst/>
                <a:latin typeface="Arial" charset="0"/>
                <a:cs typeface="Arial" charset="0"/>
              </a:rPr>
              <a:t>SEATTLE, WA 98109-5210 USA</a:t>
            </a:r>
          </a:p>
        </p:txBody>
      </p:sp>
    </p:spTree>
    <p:extLst>
      <p:ext uri="{BB962C8B-B14F-4D97-AF65-F5344CB8AC3E}">
        <p14:creationId xmlns:p14="http://schemas.microsoft.com/office/powerpoint/2010/main" val="3736482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16" t="23538" r="10092" b="2224"/>
          <a:stretch/>
        </p:blipFill>
        <p:spPr bwMode="auto">
          <a:xfrm>
            <a:off x="381000" y="533400"/>
            <a:ext cx="8382000" cy="562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102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37" t="33649" r="1468" b="4558"/>
          <a:stretch/>
        </p:blipFill>
        <p:spPr bwMode="auto">
          <a:xfrm>
            <a:off x="152400" y="278524"/>
            <a:ext cx="8839200" cy="635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381000" y="1500352"/>
            <a:ext cx="7162800" cy="3657600"/>
          </a:xfrm>
          <a:prstGeom prst="wedgeEllipseCallout">
            <a:avLst>
              <a:gd name="adj1" fmla="val 42777"/>
              <a:gd name="adj2" fmla="val 85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Not qualified to work on this HIT You are not qualified to accept this HIT for the following reason(s): This HIT requires that your Total approved HITs Qualification have a value that meets the requirement "is not less than 200". This Qualification represents an aspect of your account status or history. You can improve some Qualifications, such as HIT submission rate and HIT approval rate, by successfully completing other HITs. </a:t>
            </a:r>
          </a:p>
        </p:txBody>
      </p:sp>
    </p:spTree>
    <p:extLst>
      <p:ext uri="{BB962C8B-B14F-4D97-AF65-F5344CB8AC3E}">
        <p14:creationId xmlns:p14="http://schemas.microsoft.com/office/powerpoint/2010/main" val="17041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57200" y="335846"/>
            <a:ext cx="8077200" cy="6232475"/>
          </a:xfrm>
          <a:prstGeom prst="rect">
            <a:avLst/>
          </a:prstGeom>
        </p:spPr>
        <p:txBody>
          <a:bodyPr wrap="square">
            <a:spAutoFit/>
          </a:bodyPr>
          <a:lstStyle/>
          <a:p>
            <a:r>
              <a:rPr lang="en-US" sz="2100" dirty="0"/>
              <a:t>Greetings from Amazon Mechanical Turk,</a:t>
            </a:r>
            <a:br>
              <a:rPr lang="en-US" sz="2100" dirty="0"/>
            </a:br>
            <a:r>
              <a:rPr lang="en-US" sz="2100" dirty="0"/>
              <a:t/>
            </a:r>
            <a:br>
              <a:rPr lang="en-US" sz="2100" dirty="0"/>
            </a:br>
            <a:r>
              <a:rPr lang="en-US" sz="2100" dirty="0"/>
              <a:t>The following is a summary of your Amazon Mechanical Turk activity for Nov 13, 2013.</a:t>
            </a:r>
            <a:br>
              <a:rPr lang="en-US" sz="2100" dirty="0"/>
            </a:br>
            <a:r>
              <a:rPr lang="en-US" sz="2100" dirty="0"/>
              <a:t/>
            </a:r>
            <a:br>
              <a:rPr lang="en-US" sz="2100" dirty="0"/>
            </a:br>
            <a:r>
              <a:rPr lang="en-US" sz="2100" dirty="0"/>
              <a:t>Daily HIT activity</a:t>
            </a:r>
            <a:br>
              <a:rPr lang="en-US" sz="2100" dirty="0"/>
            </a:br>
            <a:r>
              <a:rPr lang="en-US" sz="2100" dirty="0"/>
              <a:t> - Number of HITs created: 489</a:t>
            </a:r>
            <a:br>
              <a:rPr lang="en-US" sz="2100" dirty="0"/>
            </a:br>
            <a:r>
              <a:rPr lang="en-US" sz="2100" dirty="0"/>
              <a:t/>
            </a:r>
            <a:br>
              <a:rPr lang="en-US" sz="2100" dirty="0"/>
            </a:br>
            <a:r>
              <a:rPr lang="en-US" sz="2100" dirty="0"/>
              <a:t>Daily HIT assignment activity</a:t>
            </a:r>
            <a:br>
              <a:rPr lang="en-US" sz="2100" dirty="0"/>
            </a:br>
            <a:r>
              <a:rPr lang="en-US" sz="2100" dirty="0"/>
              <a:t> - Number of assignments accepted by users: 978</a:t>
            </a:r>
            <a:br>
              <a:rPr lang="en-US" sz="2100" dirty="0"/>
            </a:br>
            <a:r>
              <a:rPr lang="en-US" sz="2100" dirty="0"/>
              <a:t> - Number of assignments submitted by users: 978</a:t>
            </a:r>
            <a:br>
              <a:rPr lang="en-US" sz="2100" dirty="0"/>
            </a:br>
            <a:r>
              <a:rPr lang="en-US" sz="2100" dirty="0"/>
              <a:t> - Number of approved assignments: 286</a:t>
            </a:r>
            <a:br>
              <a:rPr lang="en-US" sz="2100" dirty="0"/>
            </a:br>
            <a:r>
              <a:rPr lang="en-US" sz="2100" dirty="0"/>
              <a:t> - Number of rejected assignments: 0</a:t>
            </a:r>
            <a:br>
              <a:rPr lang="en-US" sz="2100" dirty="0"/>
            </a:br>
            <a:r>
              <a:rPr lang="en-US" sz="2100" dirty="0"/>
              <a:t/>
            </a:r>
            <a:br>
              <a:rPr lang="en-US" sz="2100" dirty="0"/>
            </a:br>
            <a:r>
              <a:rPr lang="en-US" sz="2100" dirty="0"/>
              <a:t>Payments summary</a:t>
            </a:r>
            <a:br>
              <a:rPr lang="en-US" sz="2100" dirty="0"/>
            </a:br>
            <a:r>
              <a:rPr lang="en-US" sz="2100" dirty="0"/>
              <a:t> - Amount paid to users for completed and approved HITs: $5.720</a:t>
            </a:r>
            <a:br>
              <a:rPr lang="en-US" sz="2100" dirty="0"/>
            </a:br>
            <a:r>
              <a:rPr lang="en-US" sz="2100" dirty="0"/>
              <a:t> - Bonus rewards paid to users: $0.000</a:t>
            </a:r>
            <a:br>
              <a:rPr lang="en-US" sz="2100" dirty="0"/>
            </a:br>
            <a:r>
              <a:rPr lang="en-US" sz="2100" dirty="0"/>
              <a:t> - Commission paid to Amazon Mechanical Turk for approved HITs and bonus rewards: $2.574</a:t>
            </a:r>
          </a:p>
        </p:txBody>
      </p:sp>
    </p:spTree>
    <p:extLst>
      <p:ext uri="{BB962C8B-B14F-4D97-AF65-F5344CB8AC3E}">
        <p14:creationId xmlns:p14="http://schemas.microsoft.com/office/powerpoint/2010/main" val="750697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37" t="33649" r="1468" b="4558"/>
          <a:stretch/>
        </p:blipFill>
        <p:spPr bwMode="auto">
          <a:xfrm>
            <a:off x="152400" y="278524"/>
            <a:ext cx="8839200" cy="635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827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term review process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573" b="37380"/>
          <a:stretch/>
        </p:blipFill>
        <p:spPr bwMode="auto">
          <a:xfrm>
            <a:off x="152400" y="1295399"/>
            <a:ext cx="7772400" cy="533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512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https://www.google.com/#q=Caldwell+Brass+Trap&amp;tbm=shop</a:t>
            </a:r>
            <a:endParaRPr lang="en-US" dirty="0"/>
          </a:p>
        </p:txBody>
      </p:sp>
    </p:spTree>
    <p:extLst>
      <p:ext uri="{BB962C8B-B14F-4D97-AF65-F5344CB8AC3E}">
        <p14:creationId xmlns:p14="http://schemas.microsoft.com/office/powerpoint/2010/main" val="245401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4" t="16276" r="7344" b="20413"/>
          <a:stretch/>
        </p:blipFill>
        <p:spPr bwMode="auto">
          <a:xfrm>
            <a:off x="228600" y="304800"/>
            <a:ext cx="8793126"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876800" y="2743200"/>
            <a:ext cx="4419600" cy="609600"/>
          </a:xfrm>
          <a:prstGeom prst="ellipse">
            <a:avLst/>
          </a:prstGeom>
          <a:noFill/>
          <a:ln w="444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0" y="1981200"/>
            <a:ext cx="1447800" cy="609600"/>
          </a:xfrm>
          <a:prstGeom prst="ellipse">
            <a:avLst/>
          </a:prstGeom>
          <a:noFill/>
          <a:ln w="444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01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Human-Intelligence Task (HIT)</a:t>
            </a:r>
            <a:endParaRPr lang="en-US" dirty="0"/>
          </a:p>
        </p:txBody>
      </p:sp>
      <p:sp>
        <p:nvSpPr>
          <p:cNvPr id="3" name="Content Placeholder 2"/>
          <p:cNvSpPr>
            <a:spLocks noGrp="1"/>
          </p:cNvSpPr>
          <p:nvPr>
            <p:ph idx="1"/>
          </p:nvPr>
        </p:nvSpPr>
        <p:spPr/>
        <p:txBody>
          <a:bodyPr/>
          <a:lstStyle/>
          <a:p>
            <a:endParaRPr lang="en-US"/>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900" t="36718" r="7970" b="8564"/>
          <a:stretch/>
        </p:blipFill>
        <p:spPr bwMode="auto">
          <a:xfrm>
            <a:off x="838200" y="1600200"/>
            <a:ext cx="7086600" cy="455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hlinkClick r:id="rId3"/>
          </p:cNvPr>
          <p:cNvSpPr/>
          <p:nvPr/>
        </p:nvSpPr>
        <p:spPr>
          <a:xfrm>
            <a:off x="2286000" y="4191000"/>
            <a:ext cx="5791200" cy="2308324"/>
          </a:xfrm>
          <a:prstGeom prst="rect">
            <a:avLst/>
          </a:prstGeom>
          <a:solidFill>
            <a:schemeClr val="bg1">
              <a:lumMod val="95000"/>
            </a:schemeClr>
          </a:solidFill>
          <a:ln w="15875" cmpd="dbl">
            <a:solidFill>
              <a:schemeClr val="tx1"/>
            </a:solidFill>
            <a:prstDash val="dashDot"/>
          </a:ln>
          <a:scene3d>
            <a:camera prst="orthographicFront"/>
            <a:lightRig rig="threePt" dir="t"/>
          </a:scene3d>
          <a:sp3d>
            <a:bevelB/>
          </a:sp3d>
        </p:spPr>
        <p:txBody>
          <a:bodyPr wrap="square">
            <a:spAutoFit/>
          </a:bodyPr>
          <a:lstStyle/>
          <a:p>
            <a:r>
              <a:rPr lang="en-US" sz="2400" dirty="0"/>
              <a:t>What is a HIT? </a:t>
            </a:r>
          </a:p>
          <a:p>
            <a:r>
              <a:rPr lang="en-US" sz="2400" b="1" dirty="0"/>
              <a:t>A Human Intelligence Task</a:t>
            </a:r>
            <a:r>
              <a:rPr lang="en-US" sz="2400" dirty="0"/>
              <a:t>, or </a:t>
            </a:r>
            <a:r>
              <a:rPr lang="en-US" sz="2400" b="1" dirty="0"/>
              <a:t>HIT</a:t>
            </a:r>
            <a:r>
              <a:rPr lang="en-US" sz="2400" dirty="0"/>
              <a:t>, is a question that needs an answer. A HIT represents a single, self-contained task that a Worker can work on, submit an answer, and collect a reward for completing.</a:t>
            </a:r>
            <a:endParaRPr lang="en-US" sz="2400" dirty="0">
              <a:effectLst/>
            </a:endParaRPr>
          </a:p>
        </p:txBody>
      </p:sp>
    </p:spTree>
    <p:extLst>
      <p:ext uri="{BB962C8B-B14F-4D97-AF65-F5344CB8AC3E}">
        <p14:creationId xmlns:p14="http://schemas.microsoft.com/office/powerpoint/2010/main" val="138401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HITs</a:t>
            </a:r>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6" t="41430" r="2731"/>
          <a:stretch/>
        </p:blipFill>
        <p:spPr bwMode="auto">
          <a:xfrm>
            <a:off x="381001" y="2210292"/>
            <a:ext cx="8382000" cy="335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7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 t="17045" r="10268" b="11569"/>
          <a:stretch/>
        </p:blipFill>
        <p:spPr bwMode="auto">
          <a:xfrm>
            <a:off x="106325" y="381000"/>
            <a:ext cx="8537946" cy="592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958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4" t="22642" r="35763" b="17341"/>
          <a:stretch/>
        </p:blipFill>
        <p:spPr bwMode="auto">
          <a:xfrm>
            <a:off x="381000" y="207578"/>
            <a:ext cx="7467600" cy="644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99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2911</TotalTime>
  <Words>1113</Words>
  <Application>Microsoft Office PowerPoint</Application>
  <PresentationFormat>On-screen Show (4:3)</PresentationFormat>
  <Paragraphs>156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Using Amazon Mechanical Turk for Product Term Annotation</vt:lpstr>
      <vt:lpstr>Opportunity Statement</vt:lpstr>
      <vt:lpstr>Current term review process</vt:lpstr>
      <vt:lpstr>Current term review process</vt:lpstr>
      <vt:lpstr>PowerPoint Presentation</vt:lpstr>
      <vt:lpstr>Human-Intelligence Task (HIT)</vt:lpstr>
      <vt:lpstr>Searching for HITs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Prepared feed</vt:lpstr>
      <vt:lpstr>PowerPoint Presentation</vt:lpstr>
      <vt:lpstr>PowerPoint Presentation</vt:lpstr>
      <vt:lpstr>Observations on 1st attempt (5-label categ. / UI-based config.)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Steps</vt:lpstr>
      <vt:lpstr>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gm</cp:lastModifiedBy>
  <cp:revision>30</cp:revision>
  <dcterms:created xsi:type="dcterms:W3CDTF">2013-11-09T00:09:33Z</dcterms:created>
  <dcterms:modified xsi:type="dcterms:W3CDTF">2013-12-05T03:29:08Z</dcterms:modified>
</cp:coreProperties>
</file>