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2" r:id="rId4"/>
    <p:sldId id="275" r:id="rId5"/>
    <p:sldId id="304" r:id="rId6"/>
    <p:sldId id="280" r:id="rId7"/>
    <p:sldId id="293" r:id="rId8"/>
    <p:sldId id="292" r:id="rId9"/>
    <p:sldId id="301" r:id="rId10"/>
    <p:sldId id="291" r:id="rId11"/>
    <p:sldId id="281" r:id="rId12"/>
    <p:sldId id="296" r:id="rId13"/>
    <p:sldId id="312" r:id="rId14"/>
    <p:sldId id="300" r:id="rId15"/>
    <p:sldId id="306" r:id="rId16"/>
    <p:sldId id="286" r:id="rId17"/>
    <p:sldId id="311" r:id="rId18"/>
    <p:sldId id="310" r:id="rId19"/>
    <p:sldId id="289" r:id="rId20"/>
    <p:sldId id="316" r:id="rId21"/>
    <p:sldId id="318" r:id="rId22"/>
    <p:sldId id="317" r:id="rId23"/>
    <p:sldId id="308" r:id="rId24"/>
    <p:sldId id="264" r:id="rId25"/>
    <p:sldId id="315" r:id="rId26"/>
    <p:sldId id="274" r:id="rId27"/>
    <p:sldId id="265" r:id="rId28"/>
    <p:sldId id="266" r:id="rId29"/>
    <p:sldId id="307" r:id="rId30"/>
    <p:sldId id="285" r:id="rId31"/>
    <p:sldId id="269" r:id="rId32"/>
    <p:sldId id="294" r:id="rId33"/>
    <p:sldId id="295" r:id="rId34"/>
    <p:sldId id="298" r:id="rId35"/>
    <p:sldId id="299" r:id="rId36"/>
    <p:sldId id="313" r:id="rId37"/>
    <p:sldId id="31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BA7"/>
    <a:srgbClr val="4CB46C"/>
    <a:srgbClr val="92B3DA"/>
    <a:srgbClr val="8F5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9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9D45-82BA-47E0-94E6-76C8016E6BD0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47B33-27AC-4B64-9BBF-4C21A6F7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.bgu.ac.il/faculty/liorr/hbchap9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.bgu.ac.il/faculty/liorr/hbchap9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http://www.dtreg.com/classregress.htm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http://www.ise.bgu.ac.il/faculty/liorr/hbchap9.pdf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http://www.ise.bgu.ac.il/faculty/liorr/hbchap9.pdf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0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http://www.pnas.org/content/105/44/16918/F3.expansion.html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http://www.pnas.org/content/105/44/16918/F3.expansion.html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http://www.pnas.org/content/105/44/16918/F3.expansion.html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http://www.pnas.org/content/105/44/16918/F3.expansion.html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http://www.pnas.org/content/105/44/16918/F3.expansion.html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http://www.dtreg.com/classregress.htm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http://www.dcc.fc.up.pt/~ltorgo/PhD/th3.pdf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7B33-27AC-4B64-9BBF-4C21A6F7FC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8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3053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828800"/>
            <a:ext cx="43053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8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F036-7AE0-485C-9348-DF325B055CC5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A832-2710-449F-982F-45377B52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bormelli.com/RKB/Regressed_Function" TargetMode="External"/><Relationship Id="rId2" Type="http://schemas.openxmlformats.org/officeDocument/2006/relationships/hyperlink" Target="https://www.gabormelli.com/RKB/Trained_Predictor_Tre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bormelli.com/RKB/point_estimate" TargetMode="External"/><Relationship Id="rId4" Type="http://schemas.openxmlformats.org/officeDocument/2006/relationships/hyperlink" Target="https://www.gabormelli.com/RKB/Leaf_No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Regression Tree</a:t>
            </a:r>
            <a:br>
              <a:rPr lang="en-US" dirty="0" smtClean="0"/>
            </a:b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Gabor Melli</a:t>
            </a:r>
            <a:br>
              <a:rPr lang="en-US" dirty="0" smtClean="0"/>
            </a:br>
            <a:r>
              <a:rPr lang="en-US" dirty="0" smtClean="0"/>
              <a:t>July 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6333" r="21771" b="6666"/>
          <a:stretch/>
        </p:blipFill>
        <p:spPr bwMode="auto">
          <a:xfrm>
            <a:off x="228600" y="228600"/>
            <a:ext cx="8534400" cy="641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Tree (sample)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991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25841" r="21716" b="25561"/>
          <a:stretch/>
        </p:blipFill>
        <p:spPr bwMode="auto">
          <a:xfrm>
            <a:off x="152401" y="195616"/>
            <a:ext cx="8763000" cy="63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438400"/>
            <a:ext cx="2362200" cy="381000"/>
          </a:xfrm>
          <a:prstGeom prst="rect">
            <a:avLst/>
          </a:prstGeom>
          <a:noFill/>
          <a:ln w="317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886200"/>
            <a:ext cx="2667000" cy="533400"/>
          </a:xfrm>
          <a:prstGeom prst="rect">
            <a:avLst/>
          </a:prstGeom>
          <a:noFill/>
          <a:ln w="317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records have the same target value.</a:t>
            </a:r>
          </a:p>
          <a:p>
            <a:r>
              <a:rPr lang="en-US" dirty="0" smtClean="0"/>
              <a:t>If there are fewer than n records in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172200"/>
          </a:xfrm>
        </p:spPr>
      </p:pic>
      <p:sp>
        <p:nvSpPr>
          <p:cNvPr id="5" name="Rectangle 4"/>
          <p:cNvSpPr/>
          <p:nvPr/>
        </p:nvSpPr>
        <p:spPr>
          <a:xfrm>
            <a:off x="304800" y="1905000"/>
            <a:ext cx="1524000" cy="381000"/>
          </a:xfrm>
          <a:prstGeom prst="rect">
            <a:avLst/>
          </a:prstGeom>
          <a:noFill/>
          <a:ln w="317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4267200"/>
            <a:ext cx="1981200" cy="381000"/>
          </a:xfrm>
          <a:prstGeom prst="rect">
            <a:avLst/>
          </a:prstGeom>
          <a:noFill/>
          <a:ln w="317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547"/>
          <a:stretch/>
        </p:blipFill>
        <p:spPr bwMode="auto">
          <a:xfrm>
            <a:off x="2209800" y="1600200"/>
            <a:ext cx="4114799" cy="49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 Code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 marL="6350" indent="7938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library(</a:t>
            </a:r>
            <a:r>
              <a:rPr lang="en-US" sz="1800" b="1" dirty="0" err="1">
                <a:latin typeface="Courier New" pitchFamily="49" charset="0"/>
              </a:rPr>
              <a:t>rpart</a:t>
            </a:r>
            <a:r>
              <a:rPr lang="en-US" sz="1800" b="1" dirty="0">
                <a:latin typeface="Courier New" pitchFamily="49" charset="0"/>
              </a:rPr>
              <a:t>); </a:t>
            </a:r>
            <a:endParaRPr lang="en-US" sz="1800" b="1" dirty="0" smtClean="0"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endParaRPr lang="en-US" sz="1800" dirty="0">
              <a:solidFill>
                <a:schemeClr val="accent2"/>
              </a:solidFill>
              <a:latin typeface="Courier New" pitchFamily="49" charset="0"/>
            </a:endParaRPr>
          </a:p>
          <a:p>
            <a:pPr marL="6350" indent="7938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#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Load the data</a:t>
            </a:r>
            <a:endParaRPr lang="en-US" sz="1800" dirty="0">
              <a:solidFill>
                <a:schemeClr val="accent2"/>
              </a:solidFill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</a:rPr>
              <a:t>synth_epc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&lt;- </a:t>
            </a:r>
            <a:r>
              <a:rPr lang="en-US" sz="1800" b="1" dirty="0" err="1">
                <a:latin typeface="Courier New" pitchFamily="49" charset="0"/>
              </a:rPr>
              <a:t>read.delim</a:t>
            </a:r>
            <a:r>
              <a:rPr lang="en-US" sz="1800" b="1" dirty="0">
                <a:latin typeface="Courier New" pitchFamily="49" charset="0"/>
              </a:rPr>
              <a:t>("</a:t>
            </a:r>
            <a:r>
              <a:rPr lang="en-US" sz="1800" b="1" dirty="0" err="1">
                <a:latin typeface="Courier New" pitchFamily="49" charset="0"/>
              </a:rPr>
              <a:t>synth_epc.tsv</a:t>
            </a:r>
            <a:r>
              <a:rPr lang="en-US" sz="1800" b="1" dirty="0">
                <a:latin typeface="Courier New" pitchFamily="49" charset="0"/>
              </a:rPr>
              <a:t>") ;</a:t>
            </a:r>
          </a:p>
          <a:p>
            <a:pPr marL="6350" indent="7938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attach(</a:t>
            </a:r>
            <a:r>
              <a:rPr lang="en-US" sz="1800" b="1" dirty="0" err="1">
                <a:latin typeface="Courier New" pitchFamily="49" charset="0"/>
              </a:rPr>
              <a:t>synth_epc</a:t>
            </a:r>
            <a:r>
              <a:rPr lang="en-US" sz="1800" b="1" dirty="0">
                <a:latin typeface="Courier New" pitchFamily="49" charset="0"/>
              </a:rPr>
              <a:t>) ;</a:t>
            </a:r>
          </a:p>
          <a:p>
            <a:pPr marL="6350" indent="7938">
              <a:buFont typeface="Wingdings" pitchFamily="2" charset="2"/>
              <a:buNone/>
            </a:pPr>
            <a:endParaRPr lang="en-US" sz="1800" dirty="0">
              <a:solidFill>
                <a:schemeClr val="accent2"/>
              </a:solidFill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# Train the decision trees</a:t>
            </a:r>
          </a:p>
          <a:p>
            <a:pPr marL="6350" indent="7938"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</a:rPr>
              <a:t>synth_epc.rtree</a:t>
            </a:r>
            <a:r>
              <a:rPr lang="en-US" sz="1800" b="1" dirty="0">
                <a:latin typeface="Courier New" pitchFamily="49" charset="0"/>
              </a:rPr>
              <a:t>  &lt;- </a:t>
            </a:r>
            <a:r>
              <a:rPr lang="en-US" sz="1800" b="1" dirty="0" err="1">
                <a:latin typeface="Courier New" pitchFamily="49" charset="0"/>
              </a:rPr>
              <a:t>rpart</a:t>
            </a:r>
            <a:r>
              <a:rPr lang="en-US" sz="1800" b="1" dirty="0">
                <a:latin typeface="Courier New" pitchFamily="49" charset="0"/>
              </a:rPr>
              <a:t>(epcw0 ~ </a:t>
            </a:r>
            <a:r>
              <a:rPr lang="en-US" sz="1800" b="1" dirty="0" err="1">
                <a:latin typeface="Courier New" pitchFamily="49" charset="0"/>
              </a:rPr>
              <a:t>merch</a:t>
            </a:r>
            <a:r>
              <a:rPr lang="en-US" sz="1800" b="1" dirty="0">
                <a:latin typeface="Courier New" pitchFamily="49" charset="0"/>
              </a:rPr>
              <a:t> + user + epcw1 + epcw2, </a:t>
            </a:r>
            <a:r>
              <a:rPr lang="en-US" sz="1800" b="1" dirty="0" err="1">
                <a:latin typeface="Courier New" pitchFamily="49" charset="0"/>
              </a:rPr>
              <a:t>synth_epc</a:t>
            </a:r>
            <a:r>
              <a:rPr lang="en-US" sz="1800" b="1" dirty="0">
                <a:latin typeface="Courier New" pitchFamily="49" charset="0"/>
              </a:rPr>
              <a:t>[,1:5], </a:t>
            </a:r>
            <a:r>
              <a:rPr lang="en-US" sz="1800" b="1" dirty="0" err="1">
                <a:latin typeface="Courier New" pitchFamily="49" charset="0"/>
              </a:rPr>
              <a:t>cp</a:t>
            </a:r>
            <a:r>
              <a:rPr lang="en-US" sz="1800" b="1" dirty="0">
                <a:latin typeface="Courier New" pitchFamily="49" charset="0"/>
              </a:rPr>
              <a:t>=0.01) ;</a:t>
            </a:r>
          </a:p>
          <a:p>
            <a:pPr marL="6350" indent="7938">
              <a:buFont typeface="Wingdings" pitchFamily="2" charset="2"/>
              <a:buNone/>
            </a:pPr>
            <a:endParaRPr lang="en-US" sz="1800" dirty="0" smtClean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pPr marL="6350" indent="7938" algn="l"/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# Display the tree</a:t>
            </a:r>
            <a:b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plot(</a:t>
            </a:r>
            <a:r>
              <a:rPr lang="en-US" sz="2000" dirty="0" err="1" smtClean="0">
                <a:latin typeface="Courier New" pitchFamily="49" charset="0"/>
              </a:rPr>
              <a:t>synth_epc.rtree</a:t>
            </a:r>
            <a:r>
              <a:rPr lang="en-US" sz="2000" dirty="0">
                <a:latin typeface="Courier New" pitchFamily="49" charset="0"/>
              </a:rPr>
              <a:t>, uniform=T, main="</a:t>
            </a:r>
            <a:r>
              <a:rPr lang="en-US" sz="1600" dirty="0">
                <a:latin typeface="Courier New" pitchFamily="49" charset="0"/>
              </a:rPr>
              <a:t>EPC Regression Tree</a:t>
            </a:r>
            <a:r>
              <a:rPr lang="en-US" sz="2000" dirty="0" smtClean="0">
                <a:latin typeface="Courier New" pitchFamily="49" charset="0"/>
              </a:rPr>
              <a:t>");</a:t>
            </a:r>
            <a:r>
              <a:rPr lang="en-US" sz="2000" dirty="0">
                <a:latin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text(</a:t>
            </a:r>
            <a:r>
              <a:rPr lang="en-US" sz="2000" dirty="0" err="1">
                <a:latin typeface="Courier New" pitchFamily="49" charset="0"/>
              </a:rPr>
              <a:t>synth_epc.rtree</a:t>
            </a:r>
            <a:r>
              <a:rPr lang="en-US" sz="2000" dirty="0">
                <a:latin typeface="Courier New" pitchFamily="49" charset="0"/>
              </a:rPr>
              <a:t>, digits=3) ;</a:t>
            </a:r>
            <a:br>
              <a:rPr lang="en-US" sz="2000" dirty="0">
                <a:latin typeface="Courier New" pitchFamily="49" charset="0"/>
              </a:rPr>
            </a:b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4514" r="2883" b="13687"/>
          <a:stretch/>
        </p:blipFill>
        <p:spPr>
          <a:xfrm>
            <a:off x="2133600" y="1752600"/>
            <a:ext cx="5952227" cy="4653951"/>
          </a:xfrm>
        </p:spPr>
      </p:pic>
    </p:spTree>
    <p:extLst>
      <p:ext uri="{BB962C8B-B14F-4D97-AF65-F5344CB8AC3E}">
        <p14:creationId xmlns:p14="http://schemas.microsoft.com/office/powerpoint/2010/main" val="42091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>
                <a:latin typeface="Courier New" pitchFamily="49" charset="0"/>
              </a:rPr>
              <a:t>synth_epc.rtree</a:t>
            </a:r>
            <a:r>
              <a:rPr lang="en-US" sz="3200" dirty="0">
                <a:latin typeface="Courier New" pitchFamily="49" charset="0"/>
              </a:rPr>
              <a:t> </a:t>
            </a:r>
            <a:r>
              <a:rPr lang="en-US" sz="3200" dirty="0" smtClean="0">
                <a:latin typeface="Courier New" pitchFamily="49" charset="0"/>
              </a:rPr>
              <a:t>;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dirty="0"/>
              <a:t> 1) root 499 15.465330000 0.175831700  </a:t>
            </a:r>
          </a:p>
          <a:p>
            <a:r>
              <a:rPr lang="en-US" dirty="0"/>
              <a:t>   2) epcw1&lt; 0.155 243  0.902218100 0.062551440  </a:t>
            </a:r>
          </a:p>
          <a:p>
            <a:r>
              <a:rPr lang="en-US" dirty="0"/>
              <a:t>     4) epcw1&lt; 0.085 156  0.126648100 0.030576920 *</a:t>
            </a:r>
          </a:p>
          <a:p>
            <a:r>
              <a:rPr lang="en-US" dirty="0"/>
              <a:t>     5) epcw1&gt;=0.085 87  0.330098900 0.119885100  </a:t>
            </a:r>
          </a:p>
          <a:p>
            <a:r>
              <a:rPr lang="en-US" dirty="0"/>
              <a:t>      10) user=</a:t>
            </a:r>
            <a:r>
              <a:rPr lang="en-US" dirty="0" err="1"/>
              <a:t>userC</a:t>
            </a:r>
            <a:r>
              <a:rPr lang="en-US" dirty="0"/>
              <a:t> 12  0.000000000 0.000000000 *</a:t>
            </a:r>
          </a:p>
          <a:p>
            <a:r>
              <a:rPr lang="en-US" dirty="0"/>
              <a:t>      11) user=</a:t>
            </a:r>
            <a:r>
              <a:rPr lang="en-US" dirty="0" err="1"/>
              <a:t>userA,userB,userD,userE,userF,userG,userH,userI,userJ,userK</a:t>
            </a:r>
            <a:r>
              <a:rPr lang="en-US" dirty="0"/>
              <a:t> 75  0.130034700 0.139066700 *</a:t>
            </a:r>
          </a:p>
          <a:p>
            <a:r>
              <a:rPr lang="en-US" dirty="0"/>
              <a:t>   3) epcw1&gt;=0.155 256  8.484911000 0.283359400  </a:t>
            </a:r>
          </a:p>
          <a:p>
            <a:r>
              <a:rPr lang="en-US" dirty="0"/>
              <a:t>     6) user=</a:t>
            </a:r>
            <a:r>
              <a:rPr lang="en-US" dirty="0" err="1"/>
              <a:t>userC</a:t>
            </a:r>
            <a:r>
              <a:rPr lang="en-US" dirty="0"/>
              <a:t> 54  0.000987037 0.002407407 *</a:t>
            </a:r>
          </a:p>
          <a:p>
            <a:r>
              <a:rPr lang="en-US" dirty="0"/>
              <a:t>     7) user=</a:t>
            </a:r>
            <a:r>
              <a:rPr lang="en-US" dirty="0" err="1"/>
              <a:t>userA,userB,userD,userE,userF,userG,userH,userI,userJ,userK</a:t>
            </a:r>
            <a:r>
              <a:rPr lang="en-US" dirty="0"/>
              <a:t> 202  3.082024000 0.358465300  </a:t>
            </a:r>
          </a:p>
          <a:p>
            <a:r>
              <a:rPr lang="en-US" dirty="0"/>
              <a:t>      14) epcw1&lt; 0.325 147  1.113675000 0.305034000  </a:t>
            </a:r>
          </a:p>
          <a:p>
            <a:r>
              <a:rPr lang="en-US" dirty="0"/>
              <a:t>        28) epcw1&lt; 0.235 74  0.262945900 0.252973000 *</a:t>
            </a:r>
          </a:p>
          <a:p>
            <a:r>
              <a:rPr lang="en-US" dirty="0"/>
              <a:t>        29) epcw1&gt;=0.235 73  0.446849300 0.357808200  </a:t>
            </a:r>
          </a:p>
          <a:p>
            <a:r>
              <a:rPr lang="en-US" dirty="0"/>
              <a:t>          58) user=</a:t>
            </a:r>
            <a:r>
              <a:rPr lang="en-US" dirty="0" err="1"/>
              <a:t>userB</a:t>
            </a:r>
            <a:r>
              <a:rPr lang="en-US" dirty="0"/>
              <a:t> 19  0.012410530 0.246842100 *</a:t>
            </a:r>
          </a:p>
          <a:p>
            <a:r>
              <a:rPr lang="en-US" dirty="0"/>
              <a:t>          59) user=</a:t>
            </a:r>
            <a:r>
              <a:rPr lang="en-US" dirty="0" err="1"/>
              <a:t>userA,userD,userE,userF,userG,userH,userI,userJ,userK</a:t>
            </a:r>
            <a:r>
              <a:rPr lang="en-US" dirty="0"/>
              <a:t> 54  0.118164800 0.396851900 *</a:t>
            </a:r>
          </a:p>
          <a:p>
            <a:r>
              <a:rPr lang="en-US" dirty="0"/>
              <a:t>      15) epcw1&gt;=0.325 55  0.427010900 0.501272700  </a:t>
            </a:r>
          </a:p>
          <a:p>
            <a:r>
              <a:rPr lang="en-US" dirty="0"/>
              <a:t>        30) user=</a:t>
            </a:r>
            <a:r>
              <a:rPr lang="en-US" dirty="0" err="1"/>
              <a:t>userB,userI</a:t>
            </a:r>
            <a:r>
              <a:rPr lang="en-US" dirty="0"/>
              <a:t> 8  0.055000000 0.340000000 *</a:t>
            </a:r>
          </a:p>
          <a:p>
            <a:r>
              <a:rPr lang="en-US" dirty="0"/>
              <a:t>        31) user=</a:t>
            </a:r>
            <a:r>
              <a:rPr lang="en-US" dirty="0" err="1"/>
              <a:t>userA,userD,userE,userF,userG,userH,userJ,userK</a:t>
            </a:r>
            <a:r>
              <a:rPr lang="en-US" dirty="0"/>
              <a:t> 47  0.128523400 0.528723400 *</a:t>
            </a:r>
          </a:p>
        </p:txBody>
      </p:sp>
    </p:spTree>
    <p:extLst>
      <p:ext uri="{BB962C8B-B14F-4D97-AF65-F5344CB8AC3E}">
        <p14:creationId xmlns:p14="http://schemas.microsoft.com/office/powerpoint/2010/main" val="31787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505" t="21269" r="54720" b="10497"/>
          <a:stretch/>
        </p:blipFill>
        <p:spPr bwMode="auto">
          <a:xfrm>
            <a:off x="685800" y="1143000"/>
            <a:ext cx="763524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5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regression tree?</a:t>
            </a:r>
          </a:p>
          <a:p>
            <a:r>
              <a:rPr lang="en-US" dirty="0" smtClean="0"/>
              <a:t>How to train a regression tree?</a:t>
            </a:r>
          </a:p>
          <a:p>
            <a:r>
              <a:rPr lang="en-US" dirty="0" smtClean="0"/>
              <a:t>How to train one with R’s </a:t>
            </a:r>
            <a:r>
              <a:rPr lang="en-US" dirty="0" err="1" smtClean="0"/>
              <a:t>rpart</a:t>
            </a:r>
            <a:r>
              <a:rPr lang="en-US" dirty="0" smtClean="0"/>
              <a:t>()?</a:t>
            </a:r>
          </a:p>
          <a:p>
            <a:r>
              <a:rPr lang="en-US" dirty="0" smtClean="0"/>
              <a:t>How </a:t>
            </a:r>
            <a:r>
              <a:rPr lang="en-US" dirty="0"/>
              <a:t>to train one with </a:t>
            </a:r>
            <a:r>
              <a:rPr lang="en-US" dirty="0" smtClean="0"/>
              <a:t>BigML.com?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BigML.com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15205" r="22500" b="23508"/>
          <a:stretch/>
        </p:blipFill>
        <p:spPr bwMode="auto">
          <a:xfrm>
            <a:off x="304800" y="1219201"/>
            <a:ext cx="8305800" cy="535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class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/* Predictor </a:t>
            </a:r>
            <a:r>
              <a:rPr lang="en-US" dirty="0"/>
              <a:t>for epcw0 from model/51ef7f9e035d07603c00368c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smtClean="0"/>
              <a:t>  </a:t>
            </a:r>
            <a:r>
              <a:rPr lang="en-US" dirty="0"/>
              <a:t>Predictive model by </a:t>
            </a:r>
            <a:r>
              <a:rPr lang="en-US" dirty="0" err="1"/>
              <a:t>BigML</a:t>
            </a:r>
            <a:r>
              <a:rPr lang="en-US" dirty="0"/>
              <a:t> - Machine Learning Made </a:t>
            </a:r>
            <a:r>
              <a:rPr lang="en-US" dirty="0" smtClean="0"/>
              <a:t>Easy */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Double predictEpcw0(String user, Double epcw2, Double epcw1) {</a:t>
            </a:r>
          </a:p>
          <a:p>
            <a:pPr marL="0" indent="0">
              <a:buNone/>
            </a:pPr>
            <a:r>
              <a:rPr lang="en-US" dirty="0"/>
              <a:t>    if (epcw1 == null) {</a:t>
            </a:r>
          </a:p>
          <a:p>
            <a:pPr marL="0" indent="0">
              <a:buNone/>
            </a:pPr>
            <a:r>
              <a:rPr lang="en-US" dirty="0"/>
              <a:t>        return 0.18253D;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else if (epcw1 &lt;= 0.165) {</a:t>
            </a:r>
          </a:p>
          <a:p>
            <a:pPr marL="0" indent="0">
              <a:buNone/>
            </a:pPr>
            <a:r>
              <a:rPr lang="en-US" dirty="0"/>
              <a:t>        if (epcw1 &gt; 0.095) {</a:t>
            </a:r>
          </a:p>
          <a:p>
            <a:pPr marL="0" indent="0">
              <a:buNone/>
            </a:pPr>
            <a:r>
              <a:rPr lang="en-US" dirty="0"/>
              <a:t>            if (user == null) {</a:t>
            </a:r>
          </a:p>
          <a:p>
            <a:pPr marL="0" indent="0">
              <a:buNone/>
            </a:pPr>
            <a:r>
              <a:rPr lang="en-US" dirty="0"/>
              <a:t>                return 0.13014D;</a:t>
            </a:r>
          </a:p>
          <a:p>
            <a:pPr marL="0" indent="0">
              <a:buNone/>
            </a:pPr>
            <a:r>
              <a:rPr lang="en-US" dirty="0"/>
              <a:t>            }</a:t>
            </a:r>
          </a:p>
          <a:p>
            <a:pPr marL="0" indent="0">
              <a:buNone/>
            </a:pPr>
            <a:r>
              <a:rPr lang="en-US" dirty="0"/>
              <a:t>            else if (</a:t>
            </a:r>
            <a:r>
              <a:rPr lang="en-US" dirty="0" err="1"/>
              <a:t>user.equals</a:t>
            </a:r>
            <a:r>
              <a:rPr lang="en-US" dirty="0"/>
              <a:t>("</a:t>
            </a:r>
            <a:r>
              <a:rPr lang="en-US" dirty="0" err="1"/>
              <a:t>userC</a:t>
            </a:r>
            <a:r>
              <a:rPr lang="en-US" dirty="0"/>
              <a:t>")) {</a:t>
            </a:r>
          </a:p>
          <a:p>
            <a:pPr marL="0" indent="0">
              <a:buNone/>
            </a:pPr>
            <a:r>
              <a:rPr lang="en-US" dirty="0"/>
              <a:t>                return 0D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PMML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|&lt;?xml version="1.0" encoding="utf-8"?&gt;</a:t>
            </a:r>
          </a:p>
          <a:p>
            <a:r>
              <a:rPr lang="en-US" dirty="0"/>
              <a:t>&lt;PMML version="4.1" </a:t>
            </a:r>
            <a:r>
              <a:rPr lang="en-US" dirty="0" err="1"/>
              <a:t>xmlns</a:t>
            </a:r>
            <a:r>
              <a:rPr lang="en-US" dirty="0"/>
              <a:t>="http://www.dmg.org/PMML-4_1" </a:t>
            </a:r>
            <a:r>
              <a:rPr lang="en-US" dirty="0" err="1"/>
              <a:t>xmlns:xsi</a:t>
            </a:r>
            <a:r>
              <a:rPr lang="en-US" dirty="0"/>
              <a:t>="http://www.w3.org/2001/XMLSchema-instance"&gt;</a:t>
            </a:r>
          </a:p>
          <a:p>
            <a:r>
              <a:rPr lang="en-US" dirty="0"/>
              <a:t>    &lt;Header description="Generated by </a:t>
            </a:r>
            <a:r>
              <a:rPr lang="en-US" dirty="0" err="1"/>
              <a:t>BigML</a:t>
            </a:r>
            <a:r>
              <a:rPr lang="en-US" dirty="0"/>
              <a:t>"/&gt;</a:t>
            </a:r>
          </a:p>
          <a:p>
            <a:r>
              <a:rPr lang="en-US" dirty="0"/>
              <a:t>    &lt;</a:t>
            </a:r>
            <a:r>
              <a:rPr lang="en-US" dirty="0" err="1"/>
              <a:t>DataDictionary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DataField</a:t>
            </a:r>
            <a:r>
              <a:rPr lang="en-US" dirty="0"/>
              <a:t> </a:t>
            </a:r>
            <a:r>
              <a:rPr lang="en-US" dirty="0" err="1"/>
              <a:t>dataType</a:t>
            </a:r>
            <a:r>
              <a:rPr lang="en-US" dirty="0"/>
              <a:t>="string" </a:t>
            </a:r>
            <a:r>
              <a:rPr lang="en-US" dirty="0" err="1"/>
              <a:t>displayName</a:t>
            </a:r>
            <a:r>
              <a:rPr lang="en-US" dirty="0"/>
              <a:t>="user" name="000001" </a:t>
            </a:r>
            <a:r>
              <a:rPr lang="en-US" dirty="0" err="1"/>
              <a:t>optype</a:t>
            </a:r>
            <a:r>
              <a:rPr lang="en-US" dirty="0"/>
              <a:t>="categorical"&gt;</a:t>
            </a:r>
          </a:p>
          <a:p>
            <a:r>
              <a:rPr lang="en-US" dirty="0"/>
              <a:t>            &lt;Value value="</a:t>
            </a:r>
            <a:r>
              <a:rPr lang="en-US" dirty="0" err="1"/>
              <a:t>userC</a:t>
            </a:r>
            <a:r>
              <a:rPr lang="en-US" dirty="0"/>
              <a:t>"/&gt;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 &lt;Node </a:t>
            </a:r>
            <a:r>
              <a:rPr lang="en-US" dirty="0" err="1"/>
              <a:t>recordCount</a:t>
            </a:r>
            <a:r>
              <a:rPr lang="en-US" dirty="0"/>
              <a:t>="202" score="0.06772"&gt;</a:t>
            </a:r>
          </a:p>
          <a:p>
            <a:r>
              <a:rPr lang="en-US" dirty="0"/>
              <a:t>                &lt;</a:t>
            </a:r>
            <a:r>
              <a:rPr lang="en-US" dirty="0" err="1"/>
              <a:t>SimplePredicate</a:t>
            </a:r>
            <a:r>
              <a:rPr lang="en-US" dirty="0"/>
              <a:t> field="000003" operator="</a:t>
            </a:r>
            <a:r>
              <a:rPr lang="en-US" dirty="0" err="1"/>
              <a:t>lessOrEqual</a:t>
            </a:r>
            <a:r>
              <a:rPr lang="en-US" dirty="0"/>
              <a:t>" value="0.165"/&gt;</a:t>
            </a:r>
          </a:p>
          <a:p>
            <a:r>
              <a:rPr lang="en-US" dirty="0"/>
              <a:t>                &lt;Node </a:t>
            </a:r>
            <a:r>
              <a:rPr lang="en-US" dirty="0" err="1"/>
              <a:t>recordCount</a:t>
            </a:r>
            <a:r>
              <a:rPr lang="en-US" dirty="0"/>
              <a:t>="72" score="0.13014"&gt;</a:t>
            </a:r>
          </a:p>
        </p:txBody>
      </p:sp>
    </p:spTree>
    <p:extLst>
      <p:ext uri="{BB962C8B-B14F-4D97-AF65-F5344CB8AC3E}">
        <p14:creationId xmlns:p14="http://schemas.microsoft.com/office/powerpoint/2010/main" val="38332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ourier New" pitchFamily="49" charset="0"/>
              </a:rPr>
              <a:t># Prune and display tree</a:t>
            </a:r>
            <a:r>
              <a:rPr lang="en-US" b="1" dirty="0">
                <a:latin typeface="Courier New" pitchFamily="49" charset="0"/>
              </a:rPr>
              <a:t> 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 err="1">
                <a:latin typeface="Courier New" pitchFamily="49" charset="0"/>
              </a:rPr>
              <a:t>synth_epc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&lt;-prune(</a:t>
            </a:r>
            <a:r>
              <a:rPr lang="en-US" b="1" dirty="0" err="1">
                <a:latin typeface="Courier New" pitchFamily="49" charset="0"/>
              </a:rPr>
              <a:t>synth_epc</a:t>
            </a:r>
            <a:r>
              <a:rPr lang="en-US" b="1" dirty="0" err="1" smtClean="0">
                <a:latin typeface="Courier New" pitchFamily="49" charset="0"/>
              </a:rPr>
              <a:t>,cp</a:t>
            </a:r>
            <a:r>
              <a:rPr lang="en-US" b="1" dirty="0" smtClean="0">
                <a:latin typeface="Courier New" pitchFamily="49" charset="0"/>
              </a:rPr>
              <a:t>=0.0055</a:t>
            </a:r>
            <a:r>
              <a:rPr lang="en-US" b="1" dirty="0">
                <a:latin typeface="Courier New" pitchFamily="49" charset="0"/>
              </a:rPr>
              <a:t>)</a:t>
            </a:r>
            <a:br>
              <a:rPr lang="en-US" b="1" dirty="0">
                <a:latin typeface="Courier New" pitchFamily="49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81000" y="5029200"/>
            <a:ext cx="49530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Determine the Best Complexity Parameter (cp) Value for the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667000"/>
            <a:ext cx="51054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      CP nsplit rel error  xerror     xstd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1  0.5492697      0   1.00000 1.00864 0.096838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2  0.0893390      1   0.45073 0.47473 0.048229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3  0.0876332      2   0.36139 0.46518 0.046758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4  0.0328159      3   0.27376 0.33734 0.032876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5  0.0269220      4   0.24094 0.32043 0.031560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6  0.0185561      5   0.21402 0.30858 0.030180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7  0.0167992      6   0.19546 0.28526 0.028031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8  0.0157908      7   0.17866 0.27781 0.027608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9  0.0094604      9   0.14708 0.27231 0.028788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10 0.0054766     10   0.13762 0.25849 0.026970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11 0.0052307     11   0.13215 0.24654 0.026298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12 0.0043985     12   0.12692 0.24298 0.027173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13 0.0022883     13   0.12252 0.24396 0.027023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14 0.0022704     14   0.12023 0.24256 0.027062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15 0.0014131     15   0.11796 0.24351 0.027246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16 0.0010000     16   0.11655 0.24040 0.026926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2667000" y="2362200"/>
            <a:ext cx="901700" cy="33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3366"/>
                </a:solidFill>
                <a:latin typeface="Arial" pitchFamily="34" charset="0"/>
              </a:rPr>
              <a:t>1 – R</a:t>
            </a:r>
            <a:r>
              <a:rPr lang="en-US" sz="1400" b="1" baseline="30000">
                <a:solidFill>
                  <a:srgbClr val="003366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509963" y="1906588"/>
            <a:ext cx="1062037" cy="800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3366"/>
                </a:solidFill>
                <a:latin typeface="Arial" pitchFamily="34" charset="0"/>
              </a:rPr>
              <a:t>Cross-Validated Error</a:t>
            </a:r>
            <a:endParaRPr lang="en-US" sz="1400" b="1" baseline="30000">
              <a:solidFill>
                <a:srgbClr val="003366"/>
              </a:solidFill>
              <a:latin typeface="Arial" pitchFamily="34" charset="0"/>
            </a:endParaRPr>
          </a:p>
        </p:txBody>
      </p:sp>
      <p:grpSp>
        <p:nvGrpSpPr>
          <p:cNvPr id="53377" name="Group 129"/>
          <p:cNvGrpSpPr>
            <a:grpSpLocks/>
          </p:cNvGrpSpPr>
          <p:nvPr/>
        </p:nvGrpSpPr>
        <p:grpSpPr bwMode="auto">
          <a:xfrm>
            <a:off x="5562600" y="1981200"/>
            <a:ext cx="3590925" cy="4876800"/>
            <a:chOff x="3504" y="1248"/>
            <a:chExt cx="2262" cy="3072"/>
          </a:xfrm>
        </p:grpSpPr>
        <p:sp>
          <p:nvSpPr>
            <p:cNvPr id="5327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04" y="1248"/>
              <a:ext cx="2262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30"/>
            <p:cNvSpPr>
              <a:spLocks/>
            </p:cNvSpPr>
            <p:nvPr/>
          </p:nvSpPr>
          <p:spPr bwMode="auto">
            <a:xfrm>
              <a:off x="4109" y="2176"/>
              <a:ext cx="1312" cy="1182"/>
            </a:xfrm>
            <a:custGeom>
              <a:avLst/>
              <a:gdLst>
                <a:gd name="T0" fmla="*/ 0 w 232"/>
                <a:gd name="T1" fmla="*/ 0 h 209"/>
                <a:gd name="T2" fmla="*/ 16 w 232"/>
                <a:gd name="T3" fmla="*/ 145 h 209"/>
                <a:gd name="T4" fmla="*/ 31 w 232"/>
                <a:gd name="T5" fmla="*/ 148 h 209"/>
                <a:gd name="T6" fmla="*/ 47 w 232"/>
                <a:gd name="T7" fmla="*/ 183 h 209"/>
                <a:gd name="T8" fmla="*/ 62 w 232"/>
                <a:gd name="T9" fmla="*/ 188 h 209"/>
                <a:gd name="T10" fmla="*/ 77 w 232"/>
                <a:gd name="T11" fmla="*/ 191 h 209"/>
                <a:gd name="T12" fmla="*/ 93 w 232"/>
                <a:gd name="T13" fmla="*/ 197 h 209"/>
                <a:gd name="T14" fmla="*/ 108 w 232"/>
                <a:gd name="T15" fmla="*/ 199 h 209"/>
                <a:gd name="T16" fmla="*/ 124 w 232"/>
                <a:gd name="T17" fmla="*/ 201 h 209"/>
                <a:gd name="T18" fmla="*/ 139 w 232"/>
                <a:gd name="T19" fmla="*/ 205 h 209"/>
                <a:gd name="T20" fmla="*/ 155 w 232"/>
                <a:gd name="T21" fmla="*/ 208 h 209"/>
                <a:gd name="T22" fmla="*/ 170 w 232"/>
                <a:gd name="T23" fmla="*/ 209 h 209"/>
                <a:gd name="T24" fmla="*/ 186 w 232"/>
                <a:gd name="T25" fmla="*/ 209 h 209"/>
                <a:gd name="T26" fmla="*/ 201 w 232"/>
                <a:gd name="T27" fmla="*/ 209 h 209"/>
                <a:gd name="T28" fmla="*/ 216 w 232"/>
                <a:gd name="T29" fmla="*/ 209 h 209"/>
                <a:gd name="T30" fmla="*/ 232 w 232"/>
                <a:gd name="T3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209">
                  <a:moveTo>
                    <a:pt x="0" y="0"/>
                  </a:moveTo>
                  <a:lnTo>
                    <a:pt x="16" y="145"/>
                  </a:lnTo>
                  <a:lnTo>
                    <a:pt x="31" y="148"/>
                  </a:lnTo>
                  <a:lnTo>
                    <a:pt x="47" y="183"/>
                  </a:lnTo>
                  <a:lnTo>
                    <a:pt x="62" y="188"/>
                  </a:lnTo>
                  <a:lnTo>
                    <a:pt x="77" y="191"/>
                  </a:lnTo>
                  <a:lnTo>
                    <a:pt x="93" y="197"/>
                  </a:lnTo>
                  <a:lnTo>
                    <a:pt x="108" y="199"/>
                  </a:lnTo>
                  <a:lnTo>
                    <a:pt x="124" y="201"/>
                  </a:lnTo>
                  <a:lnTo>
                    <a:pt x="139" y="205"/>
                  </a:lnTo>
                  <a:lnTo>
                    <a:pt x="155" y="208"/>
                  </a:lnTo>
                  <a:lnTo>
                    <a:pt x="170" y="209"/>
                  </a:lnTo>
                  <a:lnTo>
                    <a:pt x="186" y="209"/>
                  </a:lnTo>
                  <a:lnTo>
                    <a:pt x="201" y="209"/>
                  </a:lnTo>
                  <a:lnTo>
                    <a:pt x="216" y="209"/>
                  </a:lnTo>
                  <a:lnTo>
                    <a:pt x="232" y="20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Oval 31"/>
            <p:cNvSpPr>
              <a:spLocks noChangeArrowheads="1"/>
            </p:cNvSpPr>
            <p:nvPr/>
          </p:nvSpPr>
          <p:spPr bwMode="auto">
            <a:xfrm>
              <a:off x="4081" y="2148"/>
              <a:ext cx="56" cy="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auto">
            <a:xfrm>
              <a:off x="4171" y="2968"/>
              <a:ext cx="57" cy="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Oval 33"/>
            <p:cNvSpPr>
              <a:spLocks noChangeArrowheads="1"/>
            </p:cNvSpPr>
            <p:nvPr/>
          </p:nvSpPr>
          <p:spPr bwMode="auto">
            <a:xfrm>
              <a:off x="4256" y="2985"/>
              <a:ext cx="57" cy="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Oval 34"/>
            <p:cNvSpPr>
              <a:spLocks noChangeArrowheads="1"/>
            </p:cNvSpPr>
            <p:nvPr/>
          </p:nvSpPr>
          <p:spPr bwMode="auto">
            <a:xfrm>
              <a:off x="4347" y="3183"/>
              <a:ext cx="56" cy="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4431" y="3211"/>
              <a:ext cx="57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4516" y="3228"/>
              <a:ext cx="57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4607" y="3262"/>
              <a:ext cx="56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4692" y="3273"/>
              <a:ext cx="56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auto">
            <a:xfrm>
              <a:off x="4782" y="3285"/>
              <a:ext cx="57" cy="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auto">
            <a:xfrm>
              <a:off x="4867" y="3307"/>
              <a:ext cx="56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auto">
            <a:xfrm>
              <a:off x="4957" y="3324"/>
              <a:ext cx="57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auto">
            <a:xfrm>
              <a:off x="5042" y="3330"/>
              <a:ext cx="57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auto">
            <a:xfrm>
              <a:off x="5133" y="3330"/>
              <a:ext cx="56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auto">
            <a:xfrm>
              <a:off x="5217" y="3330"/>
              <a:ext cx="57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auto">
            <a:xfrm>
              <a:off x="5302" y="3330"/>
              <a:ext cx="57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auto">
            <a:xfrm>
              <a:off x="5393" y="3330"/>
              <a:ext cx="56" cy="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4678" y="3936"/>
              <a:ext cx="1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cp</a:t>
              </a:r>
              <a:endParaRPr lang="en-US" b="1"/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 rot="16200000">
              <a:off x="3045" y="2630"/>
              <a:ext cx="11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X-val Relative Error</a:t>
              </a:r>
              <a:endParaRPr lang="en-US" b="1"/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4058" y="1802"/>
              <a:ext cx="1414" cy="18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Line 50"/>
            <p:cNvSpPr>
              <a:spLocks noChangeShapeType="1"/>
            </p:cNvSpPr>
            <p:nvPr/>
          </p:nvSpPr>
          <p:spPr bwMode="auto">
            <a:xfrm flipV="1">
              <a:off x="4058" y="1876"/>
              <a:ext cx="1" cy="1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Line 51"/>
            <p:cNvSpPr>
              <a:spLocks noChangeShapeType="1"/>
            </p:cNvSpPr>
            <p:nvPr/>
          </p:nvSpPr>
          <p:spPr bwMode="auto">
            <a:xfrm flipH="1">
              <a:off x="4058" y="342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 flipH="1">
              <a:off x="4058" y="31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 flipH="1">
              <a:off x="4058" y="280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 flipH="1">
              <a:off x="4058" y="249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Line 55"/>
            <p:cNvSpPr>
              <a:spLocks noChangeShapeType="1"/>
            </p:cNvSpPr>
            <p:nvPr/>
          </p:nvSpPr>
          <p:spPr bwMode="auto">
            <a:xfrm flipH="1">
              <a:off x="4058" y="21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Line 56"/>
            <p:cNvSpPr>
              <a:spLocks noChangeShapeType="1"/>
            </p:cNvSpPr>
            <p:nvPr/>
          </p:nvSpPr>
          <p:spPr bwMode="auto">
            <a:xfrm flipH="1">
              <a:off x="4058" y="187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 rot="16200000">
              <a:off x="3786" y="3379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0.2</a:t>
              </a:r>
              <a:endParaRPr lang="en-US"/>
            </a:p>
          </p:txBody>
        </p:sp>
        <p:sp>
          <p:nvSpPr>
            <p:cNvPr id="53306" name="Rectangle 58"/>
            <p:cNvSpPr>
              <a:spLocks noChangeArrowheads="1"/>
            </p:cNvSpPr>
            <p:nvPr/>
          </p:nvSpPr>
          <p:spPr bwMode="auto">
            <a:xfrm rot="16200000">
              <a:off x="3786" y="3068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0.4</a:t>
              </a:r>
              <a:endParaRPr lang="en-US"/>
            </a:p>
          </p:txBody>
        </p:sp>
        <p:sp>
          <p:nvSpPr>
            <p:cNvPr id="53307" name="Rectangle 59"/>
            <p:cNvSpPr>
              <a:spLocks noChangeArrowheads="1"/>
            </p:cNvSpPr>
            <p:nvPr/>
          </p:nvSpPr>
          <p:spPr bwMode="auto">
            <a:xfrm rot="16200000">
              <a:off x="3786" y="2757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0.6</a:t>
              </a:r>
              <a:endParaRPr lang="en-US"/>
            </a:p>
          </p:txBody>
        </p:sp>
        <p:sp>
          <p:nvSpPr>
            <p:cNvPr id="53308" name="Rectangle 60"/>
            <p:cNvSpPr>
              <a:spLocks noChangeArrowheads="1"/>
            </p:cNvSpPr>
            <p:nvPr/>
          </p:nvSpPr>
          <p:spPr bwMode="auto">
            <a:xfrm rot="16200000">
              <a:off x="3786" y="2451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0.8</a:t>
              </a:r>
              <a:endParaRPr lang="en-US"/>
            </a:p>
          </p:txBody>
        </p:sp>
        <p:sp>
          <p:nvSpPr>
            <p:cNvPr id="53309" name="Rectangle 61"/>
            <p:cNvSpPr>
              <a:spLocks noChangeArrowheads="1"/>
            </p:cNvSpPr>
            <p:nvPr/>
          </p:nvSpPr>
          <p:spPr bwMode="auto">
            <a:xfrm rot="16200000">
              <a:off x="3786" y="2140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1.0</a:t>
              </a:r>
              <a:endParaRPr lang="en-US"/>
            </a:p>
          </p:txBody>
        </p:sp>
        <p:sp>
          <p:nvSpPr>
            <p:cNvPr id="53310" name="Rectangle 62"/>
            <p:cNvSpPr>
              <a:spLocks noChangeArrowheads="1"/>
            </p:cNvSpPr>
            <p:nvPr/>
          </p:nvSpPr>
          <p:spPr bwMode="auto">
            <a:xfrm rot="16200000">
              <a:off x="3786" y="1829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1.2</a:t>
              </a:r>
              <a:endParaRPr lang="en-US"/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 flipV="1">
              <a:off x="4109" y="2023"/>
              <a:ext cx="1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 flipV="1">
              <a:off x="4200" y="2923"/>
              <a:ext cx="1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Line 65"/>
            <p:cNvSpPr>
              <a:spLocks noChangeShapeType="1"/>
            </p:cNvSpPr>
            <p:nvPr/>
          </p:nvSpPr>
          <p:spPr bwMode="auto">
            <a:xfrm flipV="1">
              <a:off x="4284" y="2940"/>
              <a:ext cx="1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4375" y="3160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Line 67"/>
            <p:cNvSpPr>
              <a:spLocks noChangeShapeType="1"/>
            </p:cNvSpPr>
            <p:nvPr/>
          </p:nvSpPr>
          <p:spPr bwMode="auto">
            <a:xfrm flipV="1">
              <a:off x="4460" y="3189"/>
              <a:ext cx="1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 flipV="1">
              <a:off x="4545" y="3211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Line 69"/>
            <p:cNvSpPr>
              <a:spLocks noChangeShapeType="1"/>
            </p:cNvSpPr>
            <p:nvPr/>
          </p:nvSpPr>
          <p:spPr bwMode="auto">
            <a:xfrm flipV="1">
              <a:off x="4635" y="3251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 flipV="1">
              <a:off x="4720" y="3262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Line 71"/>
            <p:cNvSpPr>
              <a:spLocks noChangeShapeType="1"/>
            </p:cNvSpPr>
            <p:nvPr/>
          </p:nvSpPr>
          <p:spPr bwMode="auto">
            <a:xfrm flipV="1">
              <a:off x="4810" y="3268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 flipV="1">
              <a:off x="4895" y="3290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Line 73"/>
            <p:cNvSpPr>
              <a:spLocks noChangeShapeType="1"/>
            </p:cNvSpPr>
            <p:nvPr/>
          </p:nvSpPr>
          <p:spPr bwMode="auto">
            <a:xfrm flipV="1">
              <a:off x="4986" y="3313"/>
              <a:ext cx="1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Line 74"/>
            <p:cNvSpPr>
              <a:spLocks noChangeShapeType="1"/>
            </p:cNvSpPr>
            <p:nvPr/>
          </p:nvSpPr>
          <p:spPr bwMode="auto">
            <a:xfrm flipV="1">
              <a:off x="5070" y="3313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Line 75"/>
            <p:cNvSpPr>
              <a:spLocks noChangeShapeType="1"/>
            </p:cNvSpPr>
            <p:nvPr/>
          </p:nvSpPr>
          <p:spPr bwMode="auto">
            <a:xfrm flipV="1">
              <a:off x="5161" y="3313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Line 76"/>
            <p:cNvSpPr>
              <a:spLocks noChangeShapeType="1"/>
            </p:cNvSpPr>
            <p:nvPr/>
          </p:nvSpPr>
          <p:spPr bwMode="auto">
            <a:xfrm flipV="1">
              <a:off x="5246" y="3319"/>
              <a:ext cx="1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Line 77"/>
            <p:cNvSpPr>
              <a:spLocks noChangeShapeType="1"/>
            </p:cNvSpPr>
            <p:nvPr/>
          </p:nvSpPr>
          <p:spPr bwMode="auto">
            <a:xfrm flipV="1">
              <a:off x="5331" y="3313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Line 78"/>
            <p:cNvSpPr>
              <a:spLocks noChangeShapeType="1"/>
            </p:cNvSpPr>
            <p:nvPr/>
          </p:nvSpPr>
          <p:spPr bwMode="auto">
            <a:xfrm flipV="1">
              <a:off x="5421" y="3319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Line 79"/>
            <p:cNvSpPr>
              <a:spLocks noChangeShapeType="1"/>
            </p:cNvSpPr>
            <p:nvPr/>
          </p:nvSpPr>
          <p:spPr bwMode="auto">
            <a:xfrm>
              <a:off x="4109" y="3624"/>
              <a:ext cx="1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Line 80"/>
            <p:cNvSpPr>
              <a:spLocks noChangeShapeType="1"/>
            </p:cNvSpPr>
            <p:nvPr/>
          </p:nvSpPr>
          <p:spPr bwMode="auto">
            <a:xfrm>
              <a:off x="4109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Line 81"/>
            <p:cNvSpPr>
              <a:spLocks noChangeShapeType="1"/>
            </p:cNvSpPr>
            <p:nvPr/>
          </p:nvSpPr>
          <p:spPr bwMode="auto">
            <a:xfrm>
              <a:off x="4200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Line 82"/>
            <p:cNvSpPr>
              <a:spLocks noChangeShapeType="1"/>
            </p:cNvSpPr>
            <p:nvPr/>
          </p:nvSpPr>
          <p:spPr bwMode="auto">
            <a:xfrm>
              <a:off x="4284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Line 83"/>
            <p:cNvSpPr>
              <a:spLocks noChangeShapeType="1"/>
            </p:cNvSpPr>
            <p:nvPr/>
          </p:nvSpPr>
          <p:spPr bwMode="auto">
            <a:xfrm>
              <a:off x="4375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Line 84"/>
            <p:cNvSpPr>
              <a:spLocks noChangeShapeType="1"/>
            </p:cNvSpPr>
            <p:nvPr/>
          </p:nvSpPr>
          <p:spPr bwMode="auto">
            <a:xfrm>
              <a:off x="4460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Line 85"/>
            <p:cNvSpPr>
              <a:spLocks noChangeShapeType="1"/>
            </p:cNvSpPr>
            <p:nvPr/>
          </p:nvSpPr>
          <p:spPr bwMode="auto">
            <a:xfrm>
              <a:off x="4545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Line 86"/>
            <p:cNvSpPr>
              <a:spLocks noChangeShapeType="1"/>
            </p:cNvSpPr>
            <p:nvPr/>
          </p:nvSpPr>
          <p:spPr bwMode="auto">
            <a:xfrm>
              <a:off x="4635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Line 87"/>
            <p:cNvSpPr>
              <a:spLocks noChangeShapeType="1"/>
            </p:cNvSpPr>
            <p:nvPr/>
          </p:nvSpPr>
          <p:spPr bwMode="auto">
            <a:xfrm>
              <a:off x="4720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Line 88"/>
            <p:cNvSpPr>
              <a:spLocks noChangeShapeType="1"/>
            </p:cNvSpPr>
            <p:nvPr/>
          </p:nvSpPr>
          <p:spPr bwMode="auto">
            <a:xfrm>
              <a:off x="4810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Line 89"/>
            <p:cNvSpPr>
              <a:spLocks noChangeShapeType="1"/>
            </p:cNvSpPr>
            <p:nvPr/>
          </p:nvSpPr>
          <p:spPr bwMode="auto">
            <a:xfrm>
              <a:off x="4895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Line 90"/>
            <p:cNvSpPr>
              <a:spLocks noChangeShapeType="1"/>
            </p:cNvSpPr>
            <p:nvPr/>
          </p:nvSpPr>
          <p:spPr bwMode="auto">
            <a:xfrm>
              <a:off x="4986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Line 91"/>
            <p:cNvSpPr>
              <a:spLocks noChangeShapeType="1"/>
            </p:cNvSpPr>
            <p:nvPr/>
          </p:nvSpPr>
          <p:spPr bwMode="auto">
            <a:xfrm>
              <a:off x="5070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Line 92"/>
            <p:cNvSpPr>
              <a:spLocks noChangeShapeType="1"/>
            </p:cNvSpPr>
            <p:nvPr/>
          </p:nvSpPr>
          <p:spPr bwMode="auto">
            <a:xfrm>
              <a:off x="5161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Line 93"/>
            <p:cNvSpPr>
              <a:spLocks noChangeShapeType="1"/>
            </p:cNvSpPr>
            <p:nvPr/>
          </p:nvSpPr>
          <p:spPr bwMode="auto">
            <a:xfrm>
              <a:off x="5246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Line 94"/>
            <p:cNvSpPr>
              <a:spLocks noChangeShapeType="1"/>
            </p:cNvSpPr>
            <p:nvPr/>
          </p:nvSpPr>
          <p:spPr bwMode="auto">
            <a:xfrm>
              <a:off x="5331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Line 95"/>
            <p:cNvSpPr>
              <a:spLocks noChangeShapeType="1"/>
            </p:cNvSpPr>
            <p:nvPr/>
          </p:nvSpPr>
          <p:spPr bwMode="auto">
            <a:xfrm>
              <a:off x="5421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Rectangle 96"/>
            <p:cNvSpPr>
              <a:spLocks noChangeArrowheads="1"/>
            </p:cNvSpPr>
            <p:nvPr/>
          </p:nvSpPr>
          <p:spPr bwMode="auto">
            <a:xfrm>
              <a:off x="4019" y="3783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Inf</a:t>
              </a:r>
              <a:endParaRPr lang="en-US"/>
            </a:p>
          </p:txBody>
        </p:sp>
        <p:sp>
          <p:nvSpPr>
            <p:cNvPr id="53345" name="Rectangle 97"/>
            <p:cNvSpPr>
              <a:spLocks noChangeArrowheads="1"/>
            </p:cNvSpPr>
            <p:nvPr/>
          </p:nvSpPr>
          <p:spPr bwMode="auto">
            <a:xfrm>
              <a:off x="4316" y="3783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0.03</a:t>
              </a:r>
              <a:endParaRPr lang="en-US"/>
            </a:p>
          </p:txBody>
        </p:sp>
        <p:sp>
          <p:nvSpPr>
            <p:cNvPr id="53346" name="Rectangle 98"/>
            <p:cNvSpPr>
              <a:spLocks noChangeArrowheads="1"/>
            </p:cNvSpPr>
            <p:nvPr/>
          </p:nvSpPr>
          <p:spPr bwMode="auto">
            <a:xfrm>
              <a:off x="4683" y="3783"/>
              <a:ext cx="3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0.0072</a:t>
              </a:r>
              <a:endParaRPr lang="en-US"/>
            </a:p>
          </p:txBody>
        </p:sp>
        <p:sp>
          <p:nvSpPr>
            <p:cNvPr id="53347" name="Rectangle 99"/>
            <p:cNvSpPr>
              <a:spLocks noChangeArrowheads="1"/>
            </p:cNvSpPr>
            <p:nvPr/>
          </p:nvSpPr>
          <p:spPr bwMode="auto">
            <a:xfrm>
              <a:off x="5209" y="3783"/>
              <a:ext cx="3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0.0012</a:t>
              </a:r>
              <a:endParaRPr lang="en-US"/>
            </a:p>
          </p:txBody>
        </p:sp>
        <p:sp>
          <p:nvSpPr>
            <p:cNvPr id="53348" name="Line 100"/>
            <p:cNvSpPr>
              <a:spLocks noChangeShapeType="1"/>
            </p:cNvSpPr>
            <p:nvPr/>
          </p:nvSpPr>
          <p:spPr bwMode="auto">
            <a:xfrm>
              <a:off x="4109" y="1802"/>
              <a:ext cx="1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Line 101"/>
            <p:cNvSpPr>
              <a:spLocks noChangeShapeType="1"/>
            </p:cNvSpPr>
            <p:nvPr/>
          </p:nvSpPr>
          <p:spPr bwMode="auto">
            <a:xfrm flipV="1">
              <a:off x="4109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Line 102"/>
            <p:cNvSpPr>
              <a:spLocks noChangeShapeType="1"/>
            </p:cNvSpPr>
            <p:nvPr/>
          </p:nvSpPr>
          <p:spPr bwMode="auto">
            <a:xfrm flipV="1">
              <a:off x="4200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Line 103"/>
            <p:cNvSpPr>
              <a:spLocks noChangeShapeType="1"/>
            </p:cNvSpPr>
            <p:nvPr/>
          </p:nvSpPr>
          <p:spPr bwMode="auto">
            <a:xfrm flipV="1">
              <a:off x="4284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2" name="Line 104"/>
            <p:cNvSpPr>
              <a:spLocks noChangeShapeType="1"/>
            </p:cNvSpPr>
            <p:nvPr/>
          </p:nvSpPr>
          <p:spPr bwMode="auto">
            <a:xfrm flipV="1">
              <a:off x="4375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Line 105"/>
            <p:cNvSpPr>
              <a:spLocks noChangeShapeType="1"/>
            </p:cNvSpPr>
            <p:nvPr/>
          </p:nvSpPr>
          <p:spPr bwMode="auto">
            <a:xfrm flipV="1">
              <a:off x="4460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Line 106"/>
            <p:cNvSpPr>
              <a:spLocks noChangeShapeType="1"/>
            </p:cNvSpPr>
            <p:nvPr/>
          </p:nvSpPr>
          <p:spPr bwMode="auto">
            <a:xfrm flipV="1">
              <a:off x="4545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5" name="Line 107"/>
            <p:cNvSpPr>
              <a:spLocks noChangeShapeType="1"/>
            </p:cNvSpPr>
            <p:nvPr/>
          </p:nvSpPr>
          <p:spPr bwMode="auto">
            <a:xfrm flipV="1">
              <a:off x="4635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Line 108"/>
            <p:cNvSpPr>
              <a:spLocks noChangeShapeType="1"/>
            </p:cNvSpPr>
            <p:nvPr/>
          </p:nvSpPr>
          <p:spPr bwMode="auto">
            <a:xfrm flipV="1">
              <a:off x="4720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Line 109"/>
            <p:cNvSpPr>
              <a:spLocks noChangeShapeType="1"/>
            </p:cNvSpPr>
            <p:nvPr/>
          </p:nvSpPr>
          <p:spPr bwMode="auto">
            <a:xfrm flipV="1">
              <a:off x="4810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8" name="Line 110"/>
            <p:cNvSpPr>
              <a:spLocks noChangeShapeType="1"/>
            </p:cNvSpPr>
            <p:nvPr/>
          </p:nvSpPr>
          <p:spPr bwMode="auto">
            <a:xfrm flipV="1">
              <a:off x="4895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9" name="Line 111"/>
            <p:cNvSpPr>
              <a:spLocks noChangeShapeType="1"/>
            </p:cNvSpPr>
            <p:nvPr/>
          </p:nvSpPr>
          <p:spPr bwMode="auto">
            <a:xfrm flipV="1">
              <a:off x="4986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Line 112"/>
            <p:cNvSpPr>
              <a:spLocks noChangeShapeType="1"/>
            </p:cNvSpPr>
            <p:nvPr/>
          </p:nvSpPr>
          <p:spPr bwMode="auto">
            <a:xfrm flipV="1">
              <a:off x="5070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Line 113"/>
            <p:cNvSpPr>
              <a:spLocks noChangeShapeType="1"/>
            </p:cNvSpPr>
            <p:nvPr/>
          </p:nvSpPr>
          <p:spPr bwMode="auto">
            <a:xfrm flipV="1">
              <a:off x="5161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Line 114"/>
            <p:cNvSpPr>
              <a:spLocks noChangeShapeType="1"/>
            </p:cNvSpPr>
            <p:nvPr/>
          </p:nvSpPr>
          <p:spPr bwMode="auto">
            <a:xfrm flipV="1">
              <a:off x="5246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3" name="Line 115"/>
            <p:cNvSpPr>
              <a:spLocks noChangeShapeType="1"/>
            </p:cNvSpPr>
            <p:nvPr/>
          </p:nvSpPr>
          <p:spPr bwMode="auto">
            <a:xfrm flipV="1">
              <a:off x="5331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4" name="Line 116"/>
            <p:cNvSpPr>
              <a:spLocks noChangeShapeType="1"/>
            </p:cNvSpPr>
            <p:nvPr/>
          </p:nvSpPr>
          <p:spPr bwMode="auto">
            <a:xfrm flipV="1">
              <a:off x="5421" y="18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Rectangle 117"/>
            <p:cNvSpPr>
              <a:spLocks noChangeArrowheads="1"/>
            </p:cNvSpPr>
            <p:nvPr/>
          </p:nvSpPr>
          <p:spPr bwMode="auto">
            <a:xfrm>
              <a:off x="4050" y="155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/>
            </a:p>
          </p:txBody>
        </p:sp>
        <p:sp>
          <p:nvSpPr>
            <p:cNvPr id="53366" name="Rectangle 118"/>
            <p:cNvSpPr>
              <a:spLocks noChangeArrowheads="1"/>
            </p:cNvSpPr>
            <p:nvPr/>
          </p:nvSpPr>
          <p:spPr bwMode="auto">
            <a:xfrm>
              <a:off x="4225" y="155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/>
            </a:p>
          </p:txBody>
        </p:sp>
        <p:sp>
          <p:nvSpPr>
            <p:cNvPr id="53367" name="Rectangle 119"/>
            <p:cNvSpPr>
              <a:spLocks noChangeArrowheads="1"/>
            </p:cNvSpPr>
            <p:nvPr/>
          </p:nvSpPr>
          <p:spPr bwMode="auto">
            <a:xfrm>
              <a:off x="4401" y="155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/>
            </a:p>
          </p:txBody>
        </p:sp>
        <p:sp>
          <p:nvSpPr>
            <p:cNvPr id="53368" name="Rectangle 120"/>
            <p:cNvSpPr>
              <a:spLocks noChangeArrowheads="1"/>
            </p:cNvSpPr>
            <p:nvPr/>
          </p:nvSpPr>
          <p:spPr bwMode="auto">
            <a:xfrm>
              <a:off x="4576" y="155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7</a:t>
              </a:r>
              <a:endParaRPr lang="en-US"/>
            </a:p>
          </p:txBody>
        </p:sp>
        <p:sp>
          <p:nvSpPr>
            <p:cNvPr id="53369" name="Rectangle 121"/>
            <p:cNvSpPr>
              <a:spLocks noChangeArrowheads="1"/>
            </p:cNvSpPr>
            <p:nvPr/>
          </p:nvSpPr>
          <p:spPr bwMode="auto">
            <a:xfrm>
              <a:off x="4802" y="1554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11</a:t>
              </a:r>
              <a:endParaRPr lang="en-US"/>
            </a:p>
          </p:txBody>
        </p:sp>
        <p:sp>
          <p:nvSpPr>
            <p:cNvPr id="53370" name="Rectangle 122"/>
            <p:cNvSpPr>
              <a:spLocks noChangeArrowheads="1"/>
            </p:cNvSpPr>
            <p:nvPr/>
          </p:nvSpPr>
          <p:spPr bwMode="auto">
            <a:xfrm>
              <a:off x="5068" y="1554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en-US"/>
            </a:p>
          </p:txBody>
        </p:sp>
        <p:sp>
          <p:nvSpPr>
            <p:cNvPr id="53371" name="Rectangle 123"/>
            <p:cNvSpPr>
              <a:spLocks noChangeArrowheads="1"/>
            </p:cNvSpPr>
            <p:nvPr/>
          </p:nvSpPr>
          <p:spPr bwMode="auto">
            <a:xfrm>
              <a:off x="5328" y="1554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17</a:t>
              </a:r>
              <a:endParaRPr lang="en-US"/>
            </a:p>
          </p:txBody>
        </p:sp>
        <p:sp>
          <p:nvSpPr>
            <p:cNvPr id="53372" name="Rectangle 124"/>
            <p:cNvSpPr>
              <a:spLocks noChangeArrowheads="1"/>
            </p:cNvSpPr>
            <p:nvPr/>
          </p:nvSpPr>
          <p:spPr bwMode="auto">
            <a:xfrm>
              <a:off x="4446" y="1282"/>
              <a:ext cx="6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size of tree</a:t>
              </a:r>
              <a:endParaRPr lang="en-US" b="1"/>
            </a:p>
          </p:txBody>
        </p:sp>
        <p:sp>
          <p:nvSpPr>
            <p:cNvPr id="53373" name="Line 125"/>
            <p:cNvSpPr>
              <a:spLocks noChangeShapeType="1"/>
            </p:cNvSpPr>
            <p:nvPr/>
          </p:nvSpPr>
          <p:spPr bwMode="auto">
            <a:xfrm>
              <a:off x="4058" y="3319"/>
              <a:ext cx="1414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74" name="AutoShape 126"/>
          <p:cNvSpPr>
            <a:spLocks noChangeArrowheads="1"/>
          </p:cNvSpPr>
          <p:nvPr/>
        </p:nvSpPr>
        <p:spPr bwMode="auto">
          <a:xfrm>
            <a:off x="1676400" y="2362200"/>
            <a:ext cx="1020763" cy="33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3366"/>
                </a:solidFill>
                <a:latin typeface="Arial" pitchFamily="34" charset="0"/>
              </a:rPr>
              <a:t># Splits</a:t>
            </a:r>
            <a:endParaRPr lang="en-US" sz="1400" b="1" baseline="300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3375" name="AutoShape 127"/>
          <p:cNvSpPr>
            <a:spLocks noChangeArrowheads="1"/>
          </p:cNvSpPr>
          <p:nvPr/>
        </p:nvSpPr>
        <p:spPr bwMode="auto">
          <a:xfrm>
            <a:off x="666750" y="2133600"/>
            <a:ext cx="1238250" cy="565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3366"/>
                </a:solidFill>
                <a:latin typeface="Arial" pitchFamily="34" charset="0"/>
              </a:rPr>
              <a:t>Complexity</a:t>
            </a:r>
            <a:br>
              <a:rPr lang="en-US" sz="1400" b="1">
                <a:solidFill>
                  <a:srgbClr val="003366"/>
                </a:solidFill>
                <a:latin typeface="Arial" pitchFamily="34" charset="0"/>
              </a:rPr>
            </a:br>
            <a:r>
              <a:rPr lang="en-US" sz="1400" b="1">
                <a:solidFill>
                  <a:srgbClr val="003366"/>
                </a:solidFill>
                <a:latin typeface="Arial" pitchFamily="34" charset="0"/>
              </a:rPr>
              <a:t>Parameter</a:t>
            </a:r>
            <a:endParaRPr lang="en-US" sz="1400" b="1" baseline="300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3376" name="AutoShape 128"/>
          <p:cNvSpPr>
            <a:spLocks noChangeArrowheads="1"/>
          </p:cNvSpPr>
          <p:nvPr/>
        </p:nvSpPr>
        <p:spPr bwMode="auto">
          <a:xfrm>
            <a:off x="4495800" y="1905000"/>
            <a:ext cx="1062038" cy="800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3366"/>
                </a:solidFill>
                <a:latin typeface="Arial" pitchFamily="34" charset="0"/>
              </a:rPr>
              <a:t>Cross-Validated Error SD</a:t>
            </a:r>
            <a:endParaRPr lang="en-US" sz="1400" b="1" baseline="30000">
              <a:solidFill>
                <a:srgbClr val="0033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3375"/>
            <a:ext cx="753745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419475" y="1412875"/>
            <a:ext cx="39608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We can see that we need a cp value of about 0.008 - to give a tree with 11 leaves or terminal nodes</a:t>
            </a:r>
          </a:p>
        </p:txBody>
      </p:sp>
    </p:spTree>
    <p:extLst>
      <p:ext uri="{BB962C8B-B14F-4D97-AF65-F5344CB8AC3E}">
        <p14:creationId xmlns:p14="http://schemas.microsoft.com/office/powerpoint/2010/main" val="26687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Reduced-Error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post-pruning, </a:t>
            </a:r>
            <a:r>
              <a:rPr lang="en-US" dirty="0">
                <a:solidFill>
                  <a:schemeClr val="accent1"/>
                </a:solidFill>
              </a:rPr>
              <a:t>cross validation approach</a:t>
            </a:r>
          </a:p>
          <a:p>
            <a:pPr lvl="1"/>
            <a:r>
              <a:rPr lang="en-US" dirty="0"/>
              <a:t>Partition training data into “</a:t>
            </a:r>
            <a:r>
              <a:rPr lang="en-US" dirty="0">
                <a:solidFill>
                  <a:schemeClr val="accent1"/>
                </a:solidFill>
              </a:rPr>
              <a:t>grow</a:t>
            </a:r>
            <a:r>
              <a:rPr lang="en-US" dirty="0"/>
              <a:t>” set and “</a:t>
            </a:r>
            <a:r>
              <a:rPr lang="en-US" dirty="0">
                <a:solidFill>
                  <a:schemeClr val="accent1"/>
                </a:solidFill>
              </a:rPr>
              <a:t>validation</a:t>
            </a:r>
            <a:r>
              <a:rPr lang="en-US" dirty="0"/>
              <a:t>” set.</a:t>
            </a:r>
          </a:p>
          <a:p>
            <a:pPr lvl="1"/>
            <a:r>
              <a:rPr lang="en-US" dirty="0"/>
              <a:t>Build a complete tree for the “</a:t>
            </a:r>
            <a:r>
              <a:rPr lang="en-US" dirty="0">
                <a:solidFill>
                  <a:schemeClr val="accent1"/>
                </a:solidFill>
              </a:rPr>
              <a:t>grow</a:t>
            </a:r>
            <a:r>
              <a:rPr lang="en-US" dirty="0"/>
              <a:t>” data</a:t>
            </a:r>
          </a:p>
          <a:p>
            <a:pPr lvl="1"/>
            <a:r>
              <a:rPr lang="en-US" dirty="0"/>
              <a:t>Until accuracy on “</a:t>
            </a:r>
            <a:r>
              <a:rPr lang="en-US" dirty="0">
                <a:solidFill>
                  <a:schemeClr val="accent1"/>
                </a:solidFill>
              </a:rPr>
              <a:t>validation</a:t>
            </a:r>
            <a:r>
              <a:rPr lang="en-US" dirty="0"/>
              <a:t>” set decreases, do:</a:t>
            </a:r>
          </a:p>
          <a:p>
            <a:pPr lvl="2"/>
            <a:r>
              <a:rPr lang="en-US" dirty="0"/>
              <a:t>For each non-leaf node in the tree</a:t>
            </a:r>
          </a:p>
          <a:p>
            <a:pPr lvl="3"/>
            <a:r>
              <a:rPr lang="en-US" dirty="0"/>
              <a:t>Temporarily prune the tree below; replace it by majority vote.</a:t>
            </a:r>
          </a:p>
          <a:p>
            <a:pPr lvl="3"/>
            <a:r>
              <a:rPr lang="en-US" dirty="0"/>
              <a:t>Test the accuracy of the hypothesis on the validation set</a:t>
            </a:r>
          </a:p>
          <a:p>
            <a:pPr lvl="3"/>
            <a:r>
              <a:rPr lang="en-US" dirty="0"/>
              <a:t>Permanently prune the node with the greatest increase in accuracy on the validation test.</a:t>
            </a:r>
          </a:p>
          <a:p>
            <a:r>
              <a:rPr lang="en-US" dirty="0"/>
              <a:t>Problem: Uses less data to construct the tree</a:t>
            </a:r>
          </a:p>
          <a:p>
            <a:r>
              <a:rPr lang="en-US" dirty="0"/>
              <a:t>Sometimes done at the </a:t>
            </a:r>
            <a:r>
              <a:rPr lang="en-US" dirty="0">
                <a:solidFill>
                  <a:schemeClr val="accent1"/>
                </a:solidFill>
              </a:rPr>
              <a:t>rules level</a:t>
            </a:r>
          </a:p>
          <a:p>
            <a:pPr lvl="1"/>
            <a:r>
              <a:rPr lang="en-US" dirty="0"/>
              <a:t>Rules are generalized by erasing a condition (</a:t>
            </a:r>
            <a:r>
              <a:rPr lang="en-US" dirty="0">
                <a:solidFill>
                  <a:schemeClr val="accent1"/>
                </a:solidFill>
              </a:rPr>
              <a:t>different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81200" y="6141716"/>
            <a:ext cx="4886787" cy="461665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General Strategy: </a:t>
            </a:r>
            <a:r>
              <a:rPr lang="en-US" dirty="0" err="1">
                <a:latin typeface="+mj-lt"/>
                <a:cs typeface="Arial" pitchFamily="34" charset="0"/>
              </a:rPr>
              <a:t>Overfit</a:t>
            </a:r>
            <a:r>
              <a:rPr lang="en-US" dirty="0">
                <a:latin typeface="+mj-lt"/>
                <a:cs typeface="Arial" pitchFamily="34" charset="0"/>
              </a:rPr>
              <a:t> and Simplify</a:t>
            </a:r>
          </a:p>
        </p:txBody>
      </p:sp>
    </p:spTree>
    <p:extLst>
      <p:ext uri="{BB962C8B-B14F-4D97-AF65-F5344CB8AC3E}">
        <p14:creationId xmlns:p14="http://schemas.microsoft.com/office/powerpoint/2010/main" val="39555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6" name="Group 404"/>
          <p:cNvGrpSpPr>
            <a:grpSpLocks/>
          </p:cNvGrpSpPr>
          <p:nvPr/>
        </p:nvGrpSpPr>
        <p:grpSpPr bwMode="auto">
          <a:xfrm>
            <a:off x="830263" y="4703763"/>
            <a:ext cx="3132137" cy="2097087"/>
            <a:chOff x="523" y="2963"/>
            <a:chExt cx="1973" cy="1321"/>
          </a:xfrm>
        </p:grpSpPr>
        <p:sp>
          <p:nvSpPr>
            <p:cNvPr id="49554" name="Freeform 402"/>
            <p:cNvSpPr>
              <a:spLocks/>
            </p:cNvSpPr>
            <p:nvPr/>
          </p:nvSpPr>
          <p:spPr bwMode="auto">
            <a:xfrm>
              <a:off x="1968" y="2976"/>
              <a:ext cx="528" cy="672"/>
            </a:xfrm>
            <a:custGeom>
              <a:avLst/>
              <a:gdLst>
                <a:gd name="T0" fmla="*/ 187 w 682"/>
                <a:gd name="T1" fmla="*/ 128 h 1020"/>
                <a:gd name="T2" fmla="*/ 504 w 682"/>
                <a:gd name="T3" fmla="*/ 128 h 1020"/>
                <a:gd name="T4" fmla="*/ 610 w 682"/>
                <a:gd name="T5" fmla="*/ 887 h 1020"/>
                <a:gd name="T6" fmla="*/ 71 w 682"/>
                <a:gd name="T7" fmla="*/ 893 h 1020"/>
                <a:gd name="T8" fmla="*/ 187 w 682"/>
                <a:gd name="T9" fmla="*/ 128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020">
                  <a:moveTo>
                    <a:pt x="187" y="128"/>
                  </a:moveTo>
                  <a:cubicBezTo>
                    <a:pt x="259" y="0"/>
                    <a:pt x="433" y="1"/>
                    <a:pt x="504" y="128"/>
                  </a:cubicBezTo>
                  <a:cubicBezTo>
                    <a:pt x="576" y="252"/>
                    <a:pt x="682" y="759"/>
                    <a:pt x="610" y="887"/>
                  </a:cubicBezTo>
                  <a:cubicBezTo>
                    <a:pt x="538" y="1015"/>
                    <a:pt x="142" y="1020"/>
                    <a:pt x="71" y="893"/>
                  </a:cubicBezTo>
                  <a:cubicBezTo>
                    <a:pt x="0" y="766"/>
                    <a:pt x="115" y="256"/>
                    <a:pt x="187" y="128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553" name="Freeform 401"/>
            <p:cNvSpPr>
              <a:spLocks/>
            </p:cNvSpPr>
            <p:nvPr/>
          </p:nvSpPr>
          <p:spPr bwMode="auto">
            <a:xfrm>
              <a:off x="1218" y="3264"/>
              <a:ext cx="682" cy="1020"/>
            </a:xfrm>
            <a:custGeom>
              <a:avLst/>
              <a:gdLst>
                <a:gd name="T0" fmla="*/ 187 w 682"/>
                <a:gd name="T1" fmla="*/ 128 h 1020"/>
                <a:gd name="T2" fmla="*/ 504 w 682"/>
                <a:gd name="T3" fmla="*/ 128 h 1020"/>
                <a:gd name="T4" fmla="*/ 610 w 682"/>
                <a:gd name="T5" fmla="*/ 887 h 1020"/>
                <a:gd name="T6" fmla="*/ 71 w 682"/>
                <a:gd name="T7" fmla="*/ 893 h 1020"/>
                <a:gd name="T8" fmla="*/ 187 w 682"/>
                <a:gd name="T9" fmla="*/ 128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020">
                  <a:moveTo>
                    <a:pt x="187" y="128"/>
                  </a:moveTo>
                  <a:cubicBezTo>
                    <a:pt x="259" y="0"/>
                    <a:pt x="433" y="1"/>
                    <a:pt x="504" y="128"/>
                  </a:cubicBezTo>
                  <a:cubicBezTo>
                    <a:pt x="576" y="252"/>
                    <a:pt x="682" y="759"/>
                    <a:pt x="610" y="887"/>
                  </a:cubicBezTo>
                  <a:cubicBezTo>
                    <a:pt x="538" y="1015"/>
                    <a:pt x="142" y="1020"/>
                    <a:pt x="71" y="893"/>
                  </a:cubicBezTo>
                  <a:cubicBezTo>
                    <a:pt x="0" y="766"/>
                    <a:pt x="115" y="256"/>
                    <a:pt x="187" y="128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552" name="Freeform 400"/>
            <p:cNvSpPr>
              <a:spLocks/>
            </p:cNvSpPr>
            <p:nvPr/>
          </p:nvSpPr>
          <p:spPr bwMode="auto">
            <a:xfrm>
              <a:off x="523" y="2963"/>
              <a:ext cx="682" cy="1020"/>
            </a:xfrm>
            <a:custGeom>
              <a:avLst/>
              <a:gdLst>
                <a:gd name="T0" fmla="*/ 187 w 682"/>
                <a:gd name="T1" fmla="*/ 128 h 1020"/>
                <a:gd name="T2" fmla="*/ 504 w 682"/>
                <a:gd name="T3" fmla="*/ 128 h 1020"/>
                <a:gd name="T4" fmla="*/ 610 w 682"/>
                <a:gd name="T5" fmla="*/ 887 h 1020"/>
                <a:gd name="T6" fmla="*/ 71 w 682"/>
                <a:gd name="T7" fmla="*/ 893 h 1020"/>
                <a:gd name="T8" fmla="*/ 187 w 682"/>
                <a:gd name="T9" fmla="*/ 128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020">
                  <a:moveTo>
                    <a:pt x="187" y="128"/>
                  </a:moveTo>
                  <a:cubicBezTo>
                    <a:pt x="259" y="0"/>
                    <a:pt x="433" y="1"/>
                    <a:pt x="504" y="128"/>
                  </a:cubicBezTo>
                  <a:cubicBezTo>
                    <a:pt x="576" y="252"/>
                    <a:pt x="682" y="759"/>
                    <a:pt x="610" y="887"/>
                  </a:cubicBezTo>
                  <a:cubicBezTo>
                    <a:pt x="538" y="1015"/>
                    <a:pt x="142" y="1020"/>
                    <a:pt x="71" y="893"/>
                  </a:cubicBezTo>
                  <a:cubicBezTo>
                    <a:pt x="0" y="766"/>
                    <a:pt x="115" y="256"/>
                    <a:pt x="187" y="128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</a:t>
            </a:r>
            <a:r>
              <a:rPr lang="en-US" dirty="0" smtClean="0"/>
              <a:t>Tree Pruning</a:t>
            </a:r>
            <a:endParaRPr lang="en-US" dirty="0"/>
          </a:p>
        </p:txBody>
      </p:sp>
      <p:sp>
        <p:nvSpPr>
          <p:cNvPr id="49462" name="Rectangle 310"/>
          <p:cNvSpPr>
            <a:spLocks noChangeArrowheads="1"/>
          </p:cNvSpPr>
          <p:nvPr/>
        </p:nvSpPr>
        <p:spPr bwMode="auto">
          <a:xfrm>
            <a:off x="1395413" y="1912938"/>
            <a:ext cx="1895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Regression Tree</a:t>
            </a:r>
            <a:br>
              <a:rPr lang="en-US" sz="1900" b="1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Before Pruning</a:t>
            </a:r>
            <a:endParaRPr lang="en-US" sz="1800"/>
          </a:p>
        </p:txBody>
      </p:sp>
      <p:grpSp>
        <p:nvGrpSpPr>
          <p:cNvPr id="49550" name="Group 398"/>
          <p:cNvGrpSpPr>
            <a:grpSpLocks/>
          </p:cNvGrpSpPr>
          <p:nvPr/>
        </p:nvGrpSpPr>
        <p:grpSpPr bwMode="auto">
          <a:xfrm>
            <a:off x="533400" y="2679700"/>
            <a:ext cx="3868738" cy="3873500"/>
            <a:chOff x="316" y="1776"/>
            <a:chExt cx="2314" cy="2316"/>
          </a:xfrm>
        </p:grpSpPr>
        <p:sp>
          <p:nvSpPr>
            <p:cNvPr id="49463" name="Rectangle 311"/>
            <p:cNvSpPr>
              <a:spLocks noChangeArrowheads="1"/>
            </p:cNvSpPr>
            <p:nvPr/>
          </p:nvSpPr>
          <p:spPr bwMode="auto">
            <a:xfrm>
              <a:off x="1595" y="1812"/>
              <a:ext cx="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  <a:latin typeface="Arial" pitchFamily="34" charset="0"/>
                </a:rPr>
                <a:t>|</a:t>
              </a:r>
              <a:endParaRPr lang="en-US"/>
            </a:p>
          </p:txBody>
        </p:sp>
        <p:sp>
          <p:nvSpPr>
            <p:cNvPr id="49464" name="Freeform 312"/>
            <p:cNvSpPr>
              <a:spLocks/>
            </p:cNvSpPr>
            <p:nvPr/>
          </p:nvSpPr>
          <p:spPr bwMode="auto">
            <a:xfrm>
              <a:off x="961" y="1899"/>
              <a:ext cx="1378" cy="296"/>
            </a:xfrm>
            <a:custGeom>
              <a:avLst/>
              <a:gdLst>
                <a:gd name="T0" fmla="*/ 0 w 173"/>
                <a:gd name="T1" fmla="*/ 41 h 41"/>
                <a:gd name="T2" fmla="*/ 0 w 173"/>
                <a:gd name="T3" fmla="*/ 0 h 41"/>
                <a:gd name="T4" fmla="*/ 173 w 173"/>
                <a:gd name="T5" fmla="*/ 0 h 41"/>
                <a:gd name="T6" fmla="*/ 173 w 17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41">
                  <a:moveTo>
                    <a:pt x="0" y="41"/>
                  </a:moveTo>
                  <a:lnTo>
                    <a:pt x="0" y="0"/>
                  </a:lnTo>
                  <a:lnTo>
                    <a:pt x="173" y="0"/>
                  </a:lnTo>
                  <a:lnTo>
                    <a:pt x="173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5" name="Freeform 313"/>
            <p:cNvSpPr>
              <a:spLocks/>
            </p:cNvSpPr>
            <p:nvPr/>
          </p:nvSpPr>
          <p:spPr bwMode="auto">
            <a:xfrm>
              <a:off x="579" y="2195"/>
              <a:ext cx="772" cy="289"/>
            </a:xfrm>
            <a:custGeom>
              <a:avLst/>
              <a:gdLst>
                <a:gd name="T0" fmla="*/ 0 w 97"/>
                <a:gd name="T1" fmla="*/ 40 h 40"/>
                <a:gd name="T2" fmla="*/ 0 w 97"/>
                <a:gd name="T3" fmla="*/ 0 h 40"/>
                <a:gd name="T4" fmla="*/ 97 w 97"/>
                <a:gd name="T5" fmla="*/ 0 h 40"/>
                <a:gd name="T6" fmla="*/ 97 w 9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40">
                  <a:moveTo>
                    <a:pt x="0" y="40"/>
                  </a:moveTo>
                  <a:lnTo>
                    <a:pt x="0" y="0"/>
                  </a:lnTo>
                  <a:lnTo>
                    <a:pt x="97" y="0"/>
                  </a:lnTo>
                  <a:lnTo>
                    <a:pt x="97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6" name="Freeform 314"/>
            <p:cNvSpPr>
              <a:spLocks/>
            </p:cNvSpPr>
            <p:nvPr/>
          </p:nvSpPr>
          <p:spPr bwMode="auto">
            <a:xfrm>
              <a:off x="451" y="2484"/>
              <a:ext cx="255" cy="296"/>
            </a:xfrm>
            <a:custGeom>
              <a:avLst/>
              <a:gdLst>
                <a:gd name="T0" fmla="*/ 0 w 32"/>
                <a:gd name="T1" fmla="*/ 41 h 41"/>
                <a:gd name="T2" fmla="*/ 0 w 32"/>
                <a:gd name="T3" fmla="*/ 0 h 41"/>
                <a:gd name="T4" fmla="*/ 32 w 32"/>
                <a:gd name="T5" fmla="*/ 0 h 41"/>
                <a:gd name="T6" fmla="*/ 32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7" name="Freeform 315"/>
            <p:cNvSpPr>
              <a:spLocks/>
            </p:cNvSpPr>
            <p:nvPr/>
          </p:nvSpPr>
          <p:spPr bwMode="auto">
            <a:xfrm>
              <a:off x="587" y="2780"/>
              <a:ext cx="231" cy="296"/>
            </a:xfrm>
            <a:custGeom>
              <a:avLst/>
              <a:gdLst>
                <a:gd name="T0" fmla="*/ 0 w 29"/>
                <a:gd name="T1" fmla="*/ 41 h 41"/>
                <a:gd name="T2" fmla="*/ 0 w 29"/>
                <a:gd name="T3" fmla="*/ 0 h 41"/>
                <a:gd name="T4" fmla="*/ 29 w 29"/>
                <a:gd name="T5" fmla="*/ 0 h 41"/>
                <a:gd name="T6" fmla="*/ 29 w 2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8" name="Freeform 316"/>
            <p:cNvSpPr>
              <a:spLocks/>
            </p:cNvSpPr>
            <p:nvPr/>
          </p:nvSpPr>
          <p:spPr bwMode="auto">
            <a:xfrm>
              <a:off x="722" y="3076"/>
              <a:ext cx="199" cy="296"/>
            </a:xfrm>
            <a:custGeom>
              <a:avLst/>
              <a:gdLst>
                <a:gd name="T0" fmla="*/ 0 w 25"/>
                <a:gd name="T1" fmla="*/ 41 h 41"/>
                <a:gd name="T2" fmla="*/ 0 w 25"/>
                <a:gd name="T3" fmla="*/ 0 h 41"/>
                <a:gd name="T4" fmla="*/ 25 w 25"/>
                <a:gd name="T5" fmla="*/ 0 h 41"/>
                <a:gd name="T6" fmla="*/ 25 w 25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1">
                  <a:moveTo>
                    <a:pt x="0" y="41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9" name="Freeform 317"/>
            <p:cNvSpPr>
              <a:spLocks/>
            </p:cNvSpPr>
            <p:nvPr/>
          </p:nvSpPr>
          <p:spPr bwMode="auto">
            <a:xfrm>
              <a:off x="858" y="3372"/>
              <a:ext cx="127" cy="289"/>
            </a:xfrm>
            <a:custGeom>
              <a:avLst/>
              <a:gdLst>
                <a:gd name="T0" fmla="*/ 0 w 16"/>
                <a:gd name="T1" fmla="*/ 40 h 40"/>
                <a:gd name="T2" fmla="*/ 0 w 16"/>
                <a:gd name="T3" fmla="*/ 0 h 40"/>
                <a:gd name="T4" fmla="*/ 16 w 16"/>
                <a:gd name="T5" fmla="*/ 0 h 40"/>
                <a:gd name="T6" fmla="*/ 16 w 16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0">
                  <a:moveTo>
                    <a:pt x="0" y="4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0" name="Freeform 318"/>
            <p:cNvSpPr>
              <a:spLocks/>
            </p:cNvSpPr>
            <p:nvPr/>
          </p:nvSpPr>
          <p:spPr bwMode="auto">
            <a:xfrm>
              <a:off x="1120" y="2484"/>
              <a:ext cx="454" cy="296"/>
            </a:xfrm>
            <a:custGeom>
              <a:avLst/>
              <a:gdLst>
                <a:gd name="T0" fmla="*/ 0 w 57"/>
                <a:gd name="T1" fmla="*/ 41 h 41"/>
                <a:gd name="T2" fmla="*/ 0 w 57"/>
                <a:gd name="T3" fmla="*/ 0 h 41"/>
                <a:gd name="T4" fmla="*/ 57 w 57"/>
                <a:gd name="T5" fmla="*/ 0 h 41"/>
                <a:gd name="T6" fmla="*/ 57 w 5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1">
                  <a:moveTo>
                    <a:pt x="0" y="41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1" name="Freeform 319"/>
            <p:cNvSpPr>
              <a:spLocks/>
            </p:cNvSpPr>
            <p:nvPr/>
          </p:nvSpPr>
          <p:spPr bwMode="auto">
            <a:xfrm>
              <a:off x="1367" y="2780"/>
              <a:ext cx="415" cy="296"/>
            </a:xfrm>
            <a:custGeom>
              <a:avLst/>
              <a:gdLst>
                <a:gd name="T0" fmla="*/ 0 w 52"/>
                <a:gd name="T1" fmla="*/ 41 h 41"/>
                <a:gd name="T2" fmla="*/ 0 w 52"/>
                <a:gd name="T3" fmla="*/ 0 h 41"/>
                <a:gd name="T4" fmla="*/ 52 w 52"/>
                <a:gd name="T5" fmla="*/ 0 h 41"/>
                <a:gd name="T6" fmla="*/ 52 w 5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1">
                  <a:moveTo>
                    <a:pt x="0" y="41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2" name="Freeform 320"/>
            <p:cNvSpPr>
              <a:spLocks/>
            </p:cNvSpPr>
            <p:nvPr/>
          </p:nvSpPr>
          <p:spPr bwMode="auto">
            <a:xfrm>
              <a:off x="1256" y="3076"/>
              <a:ext cx="231" cy="296"/>
            </a:xfrm>
            <a:custGeom>
              <a:avLst/>
              <a:gdLst>
                <a:gd name="T0" fmla="*/ 0 w 29"/>
                <a:gd name="T1" fmla="*/ 41 h 41"/>
                <a:gd name="T2" fmla="*/ 0 w 29"/>
                <a:gd name="T3" fmla="*/ 0 h 41"/>
                <a:gd name="T4" fmla="*/ 29 w 29"/>
                <a:gd name="T5" fmla="*/ 0 h 41"/>
                <a:gd name="T6" fmla="*/ 29 w 2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3" name="Freeform 321"/>
            <p:cNvSpPr>
              <a:spLocks/>
            </p:cNvSpPr>
            <p:nvPr/>
          </p:nvSpPr>
          <p:spPr bwMode="auto">
            <a:xfrm>
              <a:off x="1383" y="3372"/>
              <a:ext cx="199" cy="289"/>
            </a:xfrm>
            <a:custGeom>
              <a:avLst/>
              <a:gdLst>
                <a:gd name="T0" fmla="*/ 0 w 25"/>
                <a:gd name="T1" fmla="*/ 40 h 40"/>
                <a:gd name="T2" fmla="*/ 0 w 25"/>
                <a:gd name="T3" fmla="*/ 0 h 40"/>
                <a:gd name="T4" fmla="*/ 25 w 25"/>
                <a:gd name="T5" fmla="*/ 0 h 40"/>
                <a:gd name="T6" fmla="*/ 25 w 2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4" name="Freeform 322"/>
            <p:cNvSpPr>
              <a:spLocks/>
            </p:cNvSpPr>
            <p:nvPr/>
          </p:nvSpPr>
          <p:spPr bwMode="auto">
            <a:xfrm>
              <a:off x="1519" y="3661"/>
              <a:ext cx="135" cy="297"/>
            </a:xfrm>
            <a:custGeom>
              <a:avLst/>
              <a:gdLst>
                <a:gd name="T0" fmla="*/ 0 w 17"/>
                <a:gd name="T1" fmla="*/ 41 h 41"/>
                <a:gd name="T2" fmla="*/ 0 w 17"/>
                <a:gd name="T3" fmla="*/ 0 h 41"/>
                <a:gd name="T4" fmla="*/ 17 w 17"/>
                <a:gd name="T5" fmla="*/ 0 h 41"/>
                <a:gd name="T6" fmla="*/ 17 w 1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1">
                  <a:moveTo>
                    <a:pt x="0" y="41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5" name="Freeform 323"/>
            <p:cNvSpPr>
              <a:spLocks/>
            </p:cNvSpPr>
            <p:nvPr/>
          </p:nvSpPr>
          <p:spPr bwMode="auto">
            <a:xfrm>
              <a:off x="2164" y="2195"/>
              <a:ext cx="350" cy="289"/>
            </a:xfrm>
            <a:custGeom>
              <a:avLst/>
              <a:gdLst>
                <a:gd name="T0" fmla="*/ 0 w 44"/>
                <a:gd name="T1" fmla="*/ 40 h 40"/>
                <a:gd name="T2" fmla="*/ 0 w 44"/>
                <a:gd name="T3" fmla="*/ 0 h 40"/>
                <a:gd name="T4" fmla="*/ 44 w 44"/>
                <a:gd name="T5" fmla="*/ 0 h 40"/>
                <a:gd name="T6" fmla="*/ 44 w 44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0" y="4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6" name="Freeform 324"/>
            <p:cNvSpPr>
              <a:spLocks/>
            </p:cNvSpPr>
            <p:nvPr/>
          </p:nvSpPr>
          <p:spPr bwMode="auto">
            <a:xfrm>
              <a:off x="2021" y="2484"/>
              <a:ext cx="294" cy="296"/>
            </a:xfrm>
            <a:custGeom>
              <a:avLst/>
              <a:gdLst>
                <a:gd name="T0" fmla="*/ 0 w 37"/>
                <a:gd name="T1" fmla="*/ 41 h 41"/>
                <a:gd name="T2" fmla="*/ 0 w 37"/>
                <a:gd name="T3" fmla="*/ 0 h 41"/>
                <a:gd name="T4" fmla="*/ 37 w 37"/>
                <a:gd name="T5" fmla="*/ 0 h 41"/>
                <a:gd name="T6" fmla="*/ 37 w 3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1">
                  <a:moveTo>
                    <a:pt x="0" y="41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7" name="Freeform 325"/>
            <p:cNvSpPr>
              <a:spLocks/>
            </p:cNvSpPr>
            <p:nvPr/>
          </p:nvSpPr>
          <p:spPr bwMode="auto">
            <a:xfrm>
              <a:off x="1917" y="2780"/>
              <a:ext cx="199" cy="296"/>
            </a:xfrm>
            <a:custGeom>
              <a:avLst/>
              <a:gdLst>
                <a:gd name="T0" fmla="*/ 0 w 25"/>
                <a:gd name="T1" fmla="*/ 41 h 41"/>
                <a:gd name="T2" fmla="*/ 0 w 25"/>
                <a:gd name="T3" fmla="*/ 0 h 41"/>
                <a:gd name="T4" fmla="*/ 25 w 25"/>
                <a:gd name="T5" fmla="*/ 0 h 41"/>
                <a:gd name="T6" fmla="*/ 25 w 25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1">
                  <a:moveTo>
                    <a:pt x="0" y="41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8" name="Freeform 326"/>
            <p:cNvSpPr>
              <a:spLocks/>
            </p:cNvSpPr>
            <p:nvPr/>
          </p:nvSpPr>
          <p:spPr bwMode="auto">
            <a:xfrm>
              <a:off x="2052" y="3076"/>
              <a:ext cx="128" cy="296"/>
            </a:xfrm>
            <a:custGeom>
              <a:avLst/>
              <a:gdLst>
                <a:gd name="T0" fmla="*/ 0 w 16"/>
                <a:gd name="T1" fmla="*/ 41 h 41"/>
                <a:gd name="T2" fmla="*/ 0 w 16"/>
                <a:gd name="T3" fmla="*/ 0 h 41"/>
                <a:gd name="T4" fmla="*/ 16 w 16"/>
                <a:gd name="T5" fmla="*/ 0 h 41"/>
                <a:gd name="T6" fmla="*/ 16 w 1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0" y="41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79" name="Freeform 327"/>
            <p:cNvSpPr>
              <a:spLocks/>
            </p:cNvSpPr>
            <p:nvPr/>
          </p:nvSpPr>
          <p:spPr bwMode="auto">
            <a:xfrm>
              <a:off x="2451" y="2484"/>
              <a:ext cx="135" cy="296"/>
            </a:xfrm>
            <a:custGeom>
              <a:avLst/>
              <a:gdLst>
                <a:gd name="T0" fmla="*/ 0 w 17"/>
                <a:gd name="T1" fmla="*/ 41 h 41"/>
                <a:gd name="T2" fmla="*/ 0 w 17"/>
                <a:gd name="T3" fmla="*/ 0 h 41"/>
                <a:gd name="T4" fmla="*/ 17 w 17"/>
                <a:gd name="T5" fmla="*/ 0 h 41"/>
                <a:gd name="T6" fmla="*/ 17 w 1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1">
                  <a:moveTo>
                    <a:pt x="0" y="41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0" name="Rectangle 328"/>
            <p:cNvSpPr>
              <a:spLocks noChangeArrowheads="1"/>
            </p:cNvSpPr>
            <p:nvPr/>
          </p:nvSpPr>
          <p:spPr bwMode="auto">
            <a:xfrm>
              <a:off x="1455" y="1776"/>
              <a:ext cx="30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cach&lt; 27</a:t>
              </a:r>
              <a:endParaRPr lang="en-US"/>
            </a:p>
          </p:txBody>
        </p:sp>
        <p:sp>
          <p:nvSpPr>
            <p:cNvPr id="49481" name="Rectangle 329"/>
            <p:cNvSpPr>
              <a:spLocks noChangeArrowheads="1"/>
            </p:cNvSpPr>
            <p:nvPr/>
          </p:nvSpPr>
          <p:spPr bwMode="auto">
            <a:xfrm>
              <a:off x="698" y="2065"/>
              <a:ext cx="43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mmax&lt; 6100</a:t>
              </a:r>
              <a:endParaRPr lang="en-US"/>
            </a:p>
          </p:txBody>
        </p:sp>
        <p:sp>
          <p:nvSpPr>
            <p:cNvPr id="49482" name="Rectangle 330"/>
            <p:cNvSpPr>
              <a:spLocks noChangeArrowheads="1"/>
            </p:cNvSpPr>
            <p:nvPr/>
          </p:nvSpPr>
          <p:spPr bwMode="auto">
            <a:xfrm>
              <a:off x="316" y="2361"/>
              <a:ext cx="44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mmax&lt; 1750</a:t>
              </a:r>
              <a:endParaRPr lang="en-US"/>
            </a:p>
          </p:txBody>
        </p:sp>
        <p:sp>
          <p:nvSpPr>
            <p:cNvPr id="49483" name="Rectangle 331"/>
            <p:cNvSpPr>
              <a:spLocks noChangeArrowheads="1"/>
            </p:cNvSpPr>
            <p:nvPr/>
          </p:nvSpPr>
          <p:spPr bwMode="auto">
            <a:xfrm>
              <a:off x="443" y="2658"/>
              <a:ext cx="44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mmax&lt; 2500</a:t>
              </a:r>
              <a:endParaRPr lang="en-US"/>
            </a:p>
          </p:txBody>
        </p:sp>
        <p:sp>
          <p:nvSpPr>
            <p:cNvPr id="49484" name="Rectangle 332"/>
            <p:cNvSpPr>
              <a:spLocks noChangeArrowheads="1"/>
            </p:cNvSpPr>
            <p:nvPr/>
          </p:nvSpPr>
          <p:spPr bwMode="auto">
            <a:xfrm>
              <a:off x="575" y="2947"/>
              <a:ext cx="39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chmax&lt; 4.5</a:t>
              </a:r>
              <a:endParaRPr lang="en-US"/>
            </a:p>
          </p:txBody>
        </p:sp>
        <p:sp>
          <p:nvSpPr>
            <p:cNvPr id="49485" name="Rectangle 333"/>
            <p:cNvSpPr>
              <a:spLocks noChangeArrowheads="1"/>
            </p:cNvSpPr>
            <p:nvPr/>
          </p:nvSpPr>
          <p:spPr bwMode="auto">
            <a:xfrm>
              <a:off x="710" y="3236"/>
              <a:ext cx="32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syct&lt; 110</a:t>
              </a:r>
              <a:endParaRPr lang="en-US"/>
            </a:p>
          </p:txBody>
        </p:sp>
        <p:sp>
          <p:nvSpPr>
            <p:cNvPr id="49486" name="Rectangle 334"/>
            <p:cNvSpPr>
              <a:spLocks noChangeArrowheads="1"/>
            </p:cNvSpPr>
            <p:nvPr/>
          </p:nvSpPr>
          <p:spPr bwMode="auto">
            <a:xfrm>
              <a:off x="1128" y="2354"/>
              <a:ext cx="34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syct&gt;=360</a:t>
              </a:r>
              <a:endParaRPr lang="en-US"/>
            </a:p>
          </p:txBody>
        </p:sp>
        <p:sp>
          <p:nvSpPr>
            <p:cNvPr id="49487" name="Rectangle 335"/>
            <p:cNvSpPr>
              <a:spLocks noChangeArrowheads="1"/>
            </p:cNvSpPr>
            <p:nvPr/>
          </p:nvSpPr>
          <p:spPr bwMode="auto">
            <a:xfrm>
              <a:off x="1347" y="2658"/>
              <a:ext cx="37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chmin&lt; 5.5</a:t>
              </a:r>
              <a:endParaRPr lang="en-US"/>
            </a:p>
          </p:txBody>
        </p:sp>
        <p:sp>
          <p:nvSpPr>
            <p:cNvPr id="49488" name="Rectangle 336"/>
            <p:cNvSpPr>
              <a:spLocks noChangeArrowheads="1"/>
            </p:cNvSpPr>
            <p:nvPr/>
          </p:nvSpPr>
          <p:spPr bwMode="auto">
            <a:xfrm>
              <a:off x="1156" y="2947"/>
              <a:ext cx="33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cach&lt; 0.5</a:t>
              </a:r>
              <a:endParaRPr lang="en-US"/>
            </a:p>
          </p:txBody>
        </p:sp>
        <p:sp>
          <p:nvSpPr>
            <p:cNvPr id="49489" name="Rectangle 337"/>
            <p:cNvSpPr>
              <a:spLocks noChangeArrowheads="1"/>
            </p:cNvSpPr>
            <p:nvPr/>
          </p:nvSpPr>
          <p:spPr bwMode="auto">
            <a:xfrm>
              <a:off x="1248" y="3243"/>
              <a:ext cx="39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chmin&gt;=1.5</a:t>
              </a:r>
              <a:endParaRPr lang="en-US"/>
            </a:p>
          </p:txBody>
        </p:sp>
        <p:sp>
          <p:nvSpPr>
            <p:cNvPr id="49490" name="Rectangle 338"/>
            <p:cNvSpPr>
              <a:spLocks noChangeArrowheads="1"/>
            </p:cNvSpPr>
            <p:nvPr/>
          </p:nvSpPr>
          <p:spPr bwMode="auto">
            <a:xfrm>
              <a:off x="1260" y="3539"/>
              <a:ext cx="54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mmax&lt; 1.4e+04</a:t>
              </a:r>
              <a:endParaRPr lang="en-US"/>
            </a:p>
          </p:txBody>
        </p:sp>
        <p:sp>
          <p:nvSpPr>
            <p:cNvPr id="49491" name="Rectangle 339"/>
            <p:cNvSpPr>
              <a:spLocks noChangeArrowheads="1"/>
            </p:cNvSpPr>
            <p:nvPr/>
          </p:nvSpPr>
          <p:spPr bwMode="auto">
            <a:xfrm>
              <a:off x="2017" y="2065"/>
              <a:ext cx="54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mmax&lt; 2.8e+04</a:t>
              </a:r>
              <a:endParaRPr lang="en-US"/>
            </a:p>
          </p:txBody>
        </p:sp>
        <p:sp>
          <p:nvSpPr>
            <p:cNvPr id="49492" name="Rectangle 340"/>
            <p:cNvSpPr>
              <a:spLocks noChangeArrowheads="1"/>
            </p:cNvSpPr>
            <p:nvPr/>
          </p:nvSpPr>
          <p:spPr bwMode="auto">
            <a:xfrm>
              <a:off x="1929" y="2361"/>
              <a:ext cx="37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cach&lt; 96.5</a:t>
              </a:r>
              <a:endParaRPr lang="en-US"/>
            </a:p>
          </p:txBody>
        </p:sp>
        <p:sp>
          <p:nvSpPr>
            <p:cNvPr id="49493" name="Rectangle 341"/>
            <p:cNvSpPr>
              <a:spLocks noChangeArrowheads="1"/>
            </p:cNvSpPr>
            <p:nvPr/>
          </p:nvSpPr>
          <p:spPr bwMode="auto">
            <a:xfrm>
              <a:off x="1651" y="2658"/>
              <a:ext cx="63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mmax&lt; 1.124e+04</a:t>
              </a:r>
              <a:endParaRPr lang="en-US"/>
            </a:p>
          </p:txBody>
        </p:sp>
        <p:sp>
          <p:nvSpPr>
            <p:cNvPr id="49494" name="Rectangle 342"/>
            <p:cNvSpPr>
              <a:spLocks noChangeArrowheads="1"/>
            </p:cNvSpPr>
            <p:nvPr/>
          </p:nvSpPr>
          <p:spPr bwMode="auto">
            <a:xfrm>
              <a:off x="1885" y="2947"/>
              <a:ext cx="37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chmax&lt; 14</a:t>
              </a:r>
              <a:endParaRPr lang="en-US"/>
            </a:p>
          </p:txBody>
        </p:sp>
        <p:sp>
          <p:nvSpPr>
            <p:cNvPr id="49495" name="Rectangle 343"/>
            <p:cNvSpPr>
              <a:spLocks noChangeArrowheads="1"/>
            </p:cNvSpPr>
            <p:nvPr/>
          </p:nvSpPr>
          <p:spPr bwMode="auto">
            <a:xfrm>
              <a:off x="2315" y="2361"/>
              <a:ext cx="30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cach&lt; 56</a:t>
              </a:r>
              <a:endParaRPr lang="en-US"/>
            </a:p>
          </p:txBody>
        </p:sp>
        <p:sp>
          <p:nvSpPr>
            <p:cNvPr id="49496" name="Rectangle 344"/>
            <p:cNvSpPr>
              <a:spLocks noChangeArrowheads="1"/>
            </p:cNvSpPr>
            <p:nvPr/>
          </p:nvSpPr>
          <p:spPr bwMode="auto">
            <a:xfrm>
              <a:off x="348" y="2831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2.51</a:t>
              </a:r>
              <a:endParaRPr lang="en-US"/>
            </a:p>
          </p:txBody>
        </p:sp>
        <p:sp>
          <p:nvSpPr>
            <p:cNvPr id="49497" name="Rectangle 345"/>
            <p:cNvSpPr>
              <a:spLocks noChangeArrowheads="1"/>
            </p:cNvSpPr>
            <p:nvPr/>
          </p:nvSpPr>
          <p:spPr bwMode="auto">
            <a:xfrm>
              <a:off x="484" y="3120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3.05</a:t>
              </a:r>
              <a:endParaRPr lang="en-US"/>
            </a:p>
          </p:txBody>
        </p:sp>
        <p:sp>
          <p:nvSpPr>
            <p:cNvPr id="49498" name="Rectangle 346"/>
            <p:cNvSpPr>
              <a:spLocks noChangeArrowheads="1"/>
            </p:cNvSpPr>
            <p:nvPr/>
          </p:nvSpPr>
          <p:spPr bwMode="auto">
            <a:xfrm>
              <a:off x="619" y="3416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3.12</a:t>
              </a:r>
              <a:endParaRPr lang="en-US"/>
            </a:p>
          </p:txBody>
        </p:sp>
        <p:sp>
          <p:nvSpPr>
            <p:cNvPr id="49499" name="Rectangle 347"/>
            <p:cNvSpPr>
              <a:spLocks noChangeArrowheads="1"/>
            </p:cNvSpPr>
            <p:nvPr/>
          </p:nvSpPr>
          <p:spPr bwMode="auto">
            <a:xfrm>
              <a:off x="755" y="3712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3.26</a:t>
              </a:r>
              <a:endParaRPr lang="en-US"/>
            </a:p>
          </p:txBody>
        </p:sp>
        <p:sp>
          <p:nvSpPr>
            <p:cNvPr id="49500" name="Rectangle 348"/>
            <p:cNvSpPr>
              <a:spLocks noChangeArrowheads="1"/>
            </p:cNvSpPr>
            <p:nvPr/>
          </p:nvSpPr>
          <p:spPr bwMode="auto">
            <a:xfrm>
              <a:off x="882" y="3712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3.54</a:t>
              </a:r>
              <a:endParaRPr lang="en-US"/>
            </a:p>
          </p:txBody>
        </p:sp>
        <p:sp>
          <p:nvSpPr>
            <p:cNvPr id="49501" name="Rectangle 349"/>
            <p:cNvSpPr>
              <a:spLocks noChangeArrowheads="1"/>
            </p:cNvSpPr>
            <p:nvPr/>
          </p:nvSpPr>
          <p:spPr bwMode="auto">
            <a:xfrm>
              <a:off x="1017" y="2831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2.95</a:t>
              </a:r>
              <a:endParaRPr lang="en-US"/>
            </a:p>
          </p:txBody>
        </p:sp>
        <p:sp>
          <p:nvSpPr>
            <p:cNvPr id="49502" name="Rectangle 350"/>
            <p:cNvSpPr>
              <a:spLocks noChangeArrowheads="1"/>
            </p:cNvSpPr>
            <p:nvPr/>
          </p:nvSpPr>
          <p:spPr bwMode="auto">
            <a:xfrm>
              <a:off x="1153" y="3416"/>
              <a:ext cx="14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3.52</a:t>
              </a:r>
              <a:endParaRPr lang="en-US"/>
            </a:p>
          </p:txBody>
        </p:sp>
        <p:sp>
          <p:nvSpPr>
            <p:cNvPr id="49503" name="Rectangle 351"/>
            <p:cNvSpPr>
              <a:spLocks noChangeArrowheads="1"/>
            </p:cNvSpPr>
            <p:nvPr/>
          </p:nvSpPr>
          <p:spPr bwMode="auto">
            <a:xfrm>
              <a:off x="1280" y="3712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3.89</a:t>
              </a:r>
              <a:endParaRPr lang="en-US"/>
            </a:p>
          </p:txBody>
        </p:sp>
        <p:sp>
          <p:nvSpPr>
            <p:cNvPr id="49504" name="Rectangle 352"/>
            <p:cNvSpPr>
              <a:spLocks noChangeArrowheads="1"/>
            </p:cNvSpPr>
            <p:nvPr/>
          </p:nvSpPr>
          <p:spPr bwMode="auto">
            <a:xfrm>
              <a:off x="1416" y="4001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4.04</a:t>
              </a:r>
              <a:endParaRPr lang="en-US"/>
            </a:p>
          </p:txBody>
        </p:sp>
        <p:sp>
          <p:nvSpPr>
            <p:cNvPr id="49505" name="Rectangle 353"/>
            <p:cNvSpPr>
              <a:spLocks noChangeArrowheads="1"/>
            </p:cNvSpPr>
            <p:nvPr/>
          </p:nvSpPr>
          <p:spPr bwMode="auto">
            <a:xfrm>
              <a:off x="1551" y="4001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4.31</a:t>
              </a:r>
              <a:endParaRPr lang="en-US"/>
            </a:p>
          </p:txBody>
        </p:sp>
        <p:sp>
          <p:nvSpPr>
            <p:cNvPr id="49506" name="Rectangle 354"/>
            <p:cNvSpPr>
              <a:spLocks noChangeArrowheads="1"/>
            </p:cNvSpPr>
            <p:nvPr/>
          </p:nvSpPr>
          <p:spPr bwMode="auto">
            <a:xfrm>
              <a:off x="1679" y="3120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4.55</a:t>
              </a:r>
              <a:endParaRPr lang="en-US"/>
            </a:p>
          </p:txBody>
        </p:sp>
        <p:sp>
          <p:nvSpPr>
            <p:cNvPr id="49507" name="Rectangle 355"/>
            <p:cNvSpPr>
              <a:spLocks noChangeArrowheads="1"/>
            </p:cNvSpPr>
            <p:nvPr/>
          </p:nvSpPr>
          <p:spPr bwMode="auto">
            <a:xfrm>
              <a:off x="1814" y="3120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4.21</a:t>
              </a:r>
              <a:endParaRPr lang="en-US"/>
            </a:p>
          </p:txBody>
        </p:sp>
        <p:sp>
          <p:nvSpPr>
            <p:cNvPr id="49508" name="Rectangle 356"/>
            <p:cNvSpPr>
              <a:spLocks noChangeArrowheads="1"/>
            </p:cNvSpPr>
            <p:nvPr/>
          </p:nvSpPr>
          <p:spPr bwMode="auto">
            <a:xfrm>
              <a:off x="1949" y="3416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4.69</a:t>
              </a:r>
              <a:endParaRPr lang="en-US"/>
            </a:p>
          </p:txBody>
        </p:sp>
        <p:sp>
          <p:nvSpPr>
            <p:cNvPr id="49509" name="Rectangle 357"/>
            <p:cNvSpPr>
              <a:spLocks noChangeArrowheads="1"/>
            </p:cNvSpPr>
            <p:nvPr/>
          </p:nvSpPr>
          <p:spPr bwMode="auto">
            <a:xfrm>
              <a:off x="2077" y="3416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5.14</a:t>
              </a:r>
              <a:endParaRPr lang="en-US"/>
            </a:p>
          </p:txBody>
        </p:sp>
        <p:sp>
          <p:nvSpPr>
            <p:cNvPr id="49510" name="Rectangle 358"/>
            <p:cNvSpPr>
              <a:spLocks noChangeArrowheads="1"/>
            </p:cNvSpPr>
            <p:nvPr/>
          </p:nvSpPr>
          <p:spPr bwMode="auto">
            <a:xfrm>
              <a:off x="2212" y="2831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5.35</a:t>
              </a:r>
              <a:endParaRPr lang="en-US"/>
            </a:p>
          </p:txBody>
        </p:sp>
        <p:sp>
          <p:nvSpPr>
            <p:cNvPr id="49511" name="Rectangle 359"/>
            <p:cNvSpPr>
              <a:spLocks noChangeArrowheads="1"/>
            </p:cNvSpPr>
            <p:nvPr/>
          </p:nvSpPr>
          <p:spPr bwMode="auto">
            <a:xfrm>
              <a:off x="2348" y="2831"/>
              <a:ext cx="14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5.22</a:t>
              </a:r>
              <a:endParaRPr lang="en-US"/>
            </a:p>
          </p:txBody>
        </p:sp>
        <p:sp>
          <p:nvSpPr>
            <p:cNvPr id="49512" name="Rectangle 360"/>
            <p:cNvSpPr>
              <a:spLocks noChangeArrowheads="1"/>
            </p:cNvSpPr>
            <p:nvPr/>
          </p:nvSpPr>
          <p:spPr bwMode="auto">
            <a:xfrm>
              <a:off x="2483" y="2831"/>
              <a:ext cx="14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6.14</a:t>
              </a:r>
              <a:endParaRPr lang="en-US"/>
            </a:p>
          </p:txBody>
        </p:sp>
      </p:grpSp>
      <p:grpSp>
        <p:nvGrpSpPr>
          <p:cNvPr id="49555" name="Group 403"/>
          <p:cNvGrpSpPr>
            <a:grpSpLocks/>
          </p:cNvGrpSpPr>
          <p:nvPr/>
        </p:nvGrpSpPr>
        <p:grpSpPr bwMode="auto">
          <a:xfrm>
            <a:off x="4495800" y="1905000"/>
            <a:ext cx="4306888" cy="4800600"/>
            <a:chOff x="2832" y="1200"/>
            <a:chExt cx="2713" cy="3024"/>
          </a:xfrm>
        </p:grpSpPr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3615" y="1200"/>
              <a:ext cx="112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Regression Tree</a:t>
              </a:r>
              <a:b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After Pruning</a:t>
              </a:r>
              <a:endParaRPr lang="en-US" sz="1800"/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4213" y="16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|</a:t>
              </a:r>
              <a:endParaRPr lang="en-US" sz="1400" b="1"/>
            </a:p>
          </p:txBody>
        </p:sp>
        <p:sp>
          <p:nvSpPr>
            <p:cNvPr id="49519" name="Freeform 367"/>
            <p:cNvSpPr>
              <a:spLocks/>
            </p:cNvSpPr>
            <p:nvPr/>
          </p:nvSpPr>
          <p:spPr bwMode="auto">
            <a:xfrm>
              <a:off x="3518" y="1753"/>
              <a:ext cx="1497" cy="484"/>
            </a:xfrm>
            <a:custGeom>
              <a:avLst/>
              <a:gdLst>
                <a:gd name="T0" fmla="*/ 0 w 210"/>
                <a:gd name="T1" fmla="*/ 68 h 68"/>
                <a:gd name="T2" fmla="*/ 0 w 210"/>
                <a:gd name="T3" fmla="*/ 0 h 68"/>
                <a:gd name="T4" fmla="*/ 210 w 210"/>
                <a:gd name="T5" fmla="*/ 0 h 68"/>
                <a:gd name="T6" fmla="*/ 210 w 210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68">
                  <a:moveTo>
                    <a:pt x="0" y="68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210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0" name="Freeform 368"/>
            <p:cNvSpPr>
              <a:spLocks/>
            </p:cNvSpPr>
            <p:nvPr/>
          </p:nvSpPr>
          <p:spPr bwMode="auto">
            <a:xfrm>
              <a:off x="3218" y="2237"/>
              <a:ext cx="599" cy="485"/>
            </a:xfrm>
            <a:custGeom>
              <a:avLst/>
              <a:gdLst>
                <a:gd name="T0" fmla="*/ 0 w 84"/>
                <a:gd name="T1" fmla="*/ 68 h 68"/>
                <a:gd name="T2" fmla="*/ 0 w 84"/>
                <a:gd name="T3" fmla="*/ 0 h 68"/>
                <a:gd name="T4" fmla="*/ 84 w 84"/>
                <a:gd name="T5" fmla="*/ 0 h 68"/>
                <a:gd name="T6" fmla="*/ 84 w 8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8">
                  <a:moveTo>
                    <a:pt x="0" y="68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1" name="Freeform 369"/>
            <p:cNvSpPr>
              <a:spLocks/>
            </p:cNvSpPr>
            <p:nvPr/>
          </p:nvSpPr>
          <p:spPr bwMode="auto">
            <a:xfrm>
              <a:off x="3104" y="2722"/>
              <a:ext cx="228" cy="350"/>
            </a:xfrm>
            <a:custGeom>
              <a:avLst/>
              <a:gdLst>
                <a:gd name="T0" fmla="*/ 0 w 32"/>
                <a:gd name="T1" fmla="*/ 69 h 69"/>
                <a:gd name="T2" fmla="*/ 0 w 32"/>
                <a:gd name="T3" fmla="*/ 0 h 69"/>
                <a:gd name="T4" fmla="*/ 32 w 32"/>
                <a:gd name="T5" fmla="*/ 0 h 69"/>
                <a:gd name="T6" fmla="*/ 32 w 32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9">
                  <a:moveTo>
                    <a:pt x="0" y="69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6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2" name="Freeform 370"/>
            <p:cNvSpPr>
              <a:spLocks/>
            </p:cNvSpPr>
            <p:nvPr/>
          </p:nvSpPr>
          <p:spPr bwMode="auto">
            <a:xfrm>
              <a:off x="3561" y="2722"/>
              <a:ext cx="513" cy="492"/>
            </a:xfrm>
            <a:custGeom>
              <a:avLst/>
              <a:gdLst>
                <a:gd name="T0" fmla="*/ 0 w 72"/>
                <a:gd name="T1" fmla="*/ 69 h 69"/>
                <a:gd name="T2" fmla="*/ 0 w 72"/>
                <a:gd name="T3" fmla="*/ 0 h 69"/>
                <a:gd name="T4" fmla="*/ 72 w 72"/>
                <a:gd name="T5" fmla="*/ 0 h 69"/>
                <a:gd name="T6" fmla="*/ 72 w 72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9">
                  <a:moveTo>
                    <a:pt x="0" y="69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6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3" name="Freeform 371"/>
            <p:cNvSpPr>
              <a:spLocks/>
            </p:cNvSpPr>
            <p:nvPr/>
          </p:nvSpPr>
          <p:spPr bwMode="auto">
            <a:xfrm>
              <a:off x="3903" y="3214"/>
              <a:ext cx="342" cy="485"/>
            </a:xfrm>
            <a:custGeom>
              <a:avLst/>
              <a:gdLst>
                <a:gd name="T0" fmla="*/ 0 w 48"/>
                <a:gd name="T1" fmla="*/ 68 h 68"/>
                <a:gd name="T2" fmla="*/ 0 w 48"/>
                <a:gd name="T3" fmla="*/ 0 h 68"/>
                <a:gd name="T4" fmla="*/ 48 w 48"/>
                <a:gd name="T5" fmla="*/ 0 h 68"/>
                <a:gd name="T6" fmla="*/ 48 w 48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8">
                  <a:moveTo>
                    <a:pt x="0" y="68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4" name="Freeform 372"/>
            <p:cNvSpPr>
              <a:spLocks/>
            </p:cNvSpPr>
            <p:nvPr/>
          </p:nvSpPr>
          <p:spPr bwMode="auto">
            <a:xfrm>
              <a:off x="3789" y="3699"/>
              <a:ext cx="228" cy="343"/>
            </a:xfrm>
            <a:custGeom>
              <a:avLst/>
              <a:gdLst>
                <a:gd name="T0" fmla="*/ 0 w 32"/>
                <a:gd name="T1" fmla="*/ 68 h 68"/>
                <a:gd name="T2" fmla="*/ 0 w 32"/>
                <a:gd name="T3" fmla="*/ 0 h 68"/>
                <a:gd name="T4" fmla="*/ 32 w 32"/>
                <a:gd name="T5" fmla="*/ 0 h 68"/>
                <a:gd name="T6" fmla="*/ 32 w 3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8">
                  <a:moveTo>
                    <a:pt x="0" y="68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5" name="Freeform 373"/>
            <p:cNvSpPr>
              <a:spLocks/>
            </p:cNvSpPr>
            <p:nvPr/>
          </p:nvSpPr>
          <p:spPr bwMode="auto">
            <a:xfrm>
              <a:off x="4758" y="2237"/>
              <a:ext cx="514" cy="485"/>
            </a:xfrm>
            <a:custGeom>
              <a:avLst/>
              <a:gdLst>
                <a:gd name="T0" fmla="*/ 0 w 72"/>
                <a:gd name="T1" fmla="*/ 68 h 68"/>
                <a:gd name="T2" fmla="*/ 0 w 72"/>
                <a:gd name="T3" fmla="*/ 0 h 68"/>
                <a:gd name="T4" fmla="*/ 72 w 72"/>
                <a:gd name="T5" fmla="*/ 0 h 68"/>
                <a:gd name="T6" fmla="*/ 72 w 7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8">
                  <a:moveTo>
                    <a:pt x="0" y="68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6" name="Freeform 374"/>
            <p:cNvSpPr>
              <a:spLocks/>
            </p:cNvSpPr>
            <p:nvPr/>
          </p:nvSpPr>
          <p:spPr bwMode="auto">
            <a:xfrm>
              <a:off x="4587" y="2722"/>
              <a:ext cx="342" cy="638"/>
            </a:xfrm>
            <a:custGeom>
              <a:avLst/>
              <a:gdLst>
                <a:gd name="T0" fmla="*/ 0 w 48"/>
                <a:gd name="T1" fmla="*/ 69 h 69"/>
                <a:gd name="T2" fmla="*/ 0 w 48"/>
                <a:gd name="T3" fmla="*/ 0 h 69"/>
                <a:gd name="T4" fmla="*/ 48 w 48"/>
                <a:gd name="T5" fmla="*/ 0 h 69"/>
                <a:gd name="T6" fmla="*/ 48 w 48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9">
                  <a:moveTo>
                    <a:pt x="0" y="69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6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7" name="Freeform 375"/>
            <p:cNvSpPr>
              <a:spLocks/>
            </p:cNvSpPr>
            <p:nvPr/>
          </p:nvSpPr>
          <p:spPr bwMode="auto">
            <a:xfrm>
              <a:off x="4473" y="3385"/>
              <a:ext cx="228" cy="485"/>
            </a:xfrm>
            <a:custGeom>
              <a:avLst/>
              <a:gdLst>
                <a:gd name="T0" fmla="*/ 0 w 32"/>
                <a:gd name="T1" fmla="*/ 68 h 68"/>
                <a:gd name="T2" fmla="*/ 0 w 32"/>
                <a:gd name="T3" fmla="*/ 0 h 68"/>
                <a:gd name="T4" fmla="*/ 32 w 32"/>
                <a:gd name="T5" fmla="*/ 0 h 68"/>
                <a:gd name="T6" fmla="*/ 32 w 3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8">
                  <a:moveTo>
                    <a:pt x="0" y="68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8" name="Freeform 376"/>
            <p:cNvSpPr>
              <a:spLocks/>
            </p:cNvSpPr>
            <p:nvPr/>
          </p:nvSpPr>
          <p:spPr bwMode="auto">
            <a:xfrm>
              <a:off x="5157" y="2722"/>
              <a:ext cx="229" cy="302"/>
            </a:xfrm>
            <a:custGeom>
              <a:avLst/>
              <a:gdLst>
                <a:gd name="T0" fmla="*/ 0 w 32"/>
                <a:gd name="T1" fmla="*/ 69 h 69"/>
                <a:gd name="T2" fmla="*/ 0 w 32"/>
                <a:gd name="T3" fmla="*/ 0 h 69"/>
                <a:gd name="T4" fmla="*/ 32 w 32"/>
                <a:gd name="T5" fmla="*/ 0 h 69"/>
                <a:gd name="T6" fmla="*/ 32 w 32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9">
                  <a:moveTo>
                    <a:pt x="0" y="69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6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29" name="Rectangle 377"/>
            <p:cNvSpPr>
              <a:spLocks noChangeArrowheads="1"/>
            </p:cNvSpPr>
            <p:nvPr/>
          </p:nvSpPr>
          <p:spPr bwMode="auto">
            <a:xfrm>
              <a:off x="3936" y="1594"/>
              <a:ext cx="4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cach&lt; 27</a:t>
              </a:r>
              <a:endParaRPr lang="en-US" sz="1400" b="1"/>
            </a:p>
          </p:txBody>
        </p:sp>
        <p:sp>
          <p:nvSpPr>
            <p:cNvPr id="49530" name="Rectangle 378"/>
            <p:cNvSpPr>
              <a:spLocks noChangeArrowheads="1"/>
            </p:cNvSpPr>
            <p:nvPr/>
          </p:nvSpPr>
          <p:spPr bwMode="auto">
            <a:xfrm>
              <a:off x="3120" y="2074"/>
              <a:ext cx="6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mmax&lt; 6100</a:t>
              </a:r>
              <a:endParaRPr lang="en-US" sz="1400" b="1"/>
            </a:p>
          </p:txBody>
        </p:sp>
        <p:sp>
          <p:nvSpPr>
            <p:cNvPr id="49531" name="Rectangle 379"/>
            <p:cNvSpPr>
              <a:spLocks noChangeArrowheads="1"/>
            </p:cNvSpPr>
            <p:nvPr/>
          </p:nvSpPr>
          <p:spPr bwMode="auto">
            <a:xfrm>
              <a:off x="2832" y="2561"/>
              <a:ext cx="6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mmax&lt; 1750</a:t>
              </a:r>
              <a:endParaRPr lang="en-US" sz="1400" b="1"/>
            </a:p>
          </p:txBody>
        </p:sp>
        <p:sp>
          <p:nvSpPr>
            <p:cNvPr id="49532" name="Rectangle 380"/>
            <p:cNvSpPr>
              <a:spLocks noChangeArrowheads="1"/>
            </p:cNvSpPr>
            <p:nvPr/>
          </p:nvSpPr>
          <p:spPr bwMode="auto">
            <a:xfrm>
              <a:off x="3637" y="2553"/>
              <a:ext cx="5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syct&gt;=360</a:t>
              </a:r>
              <a:endParaRPr lang="en-US" sz="1400" b="1"/>
            </a:p>
          </p:txBody>
        </p:sp>
        <p:sp>
          <p:nvSpPr>
            <p:cNvPr id="49533" name="Rectangle 381"/>
            <p:cNvSpPr>
              <a:spLocks noChangeArrowheads="1"/>
            </p:cNvSpPr>
            <p:nvPr/>
          </p:nvSpPr>
          <p:spPr bwMode="auto">
            <a:xfrm>
              <a:off x="3768" y="3045"/>
              <a:ext cx="5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chmin&lt; 5.5</a:t>
              </a:r>
              <a:endParaRPr lang="en-US" sz="1400" b="1"/>
            </a:p>
          </p:txBody>
        </p:sp>
        <p:sp>
          <p:nvSpPr>
            <p:cNvPr id="49534" name="Rectangle 382"/>
            <p:cNvSpPr>
              <a:spLocks noChangeArrowheads="1"/>
            </p:cNvSpPr>
            <p:nvPr/>
          </p:nvSpPr>
          <p:spPr bwMode="auto">
            <a:xfrm>
              <a:off x="3611" y="3537"/>
              <a:ext cx="5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cach&lt; 0.5</a:t>
              </a:r>
              <a:endParaRPr lang="en-US" sz="1400" b="1"/>
            </a:p>
          </p:txBody>
        </p:sp>
        <p:sp>
          <p:nvSpPr>
            <p:cNvPr id="49535" name="Rectangle 383"/>
            <p:cNvSpPr>
              <a:spLocks noChangeArrowheads="1"/>
            </p:cNvSpPr>
            <p:nvPr/>
          </p:nvSpPr>
          <p:spPr bwMode="auto">
            <a:xfrm>
              <a:off x="4608" y="2069"/>
              <a:ext cx="8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mmax&lt; 2.8e+04</a:t>
              </a:r>
              <a:endParaRPr lang="en-US" sz="1400" b="1"/>
            </a:p>
          </p:txBody>
        </p:sp>
        <p:sp>
          <p:nvSpPr>
            <p:cNvPr id="49536" name="Rectangle 384"/>
            <p:cNvSpPr>
              <a:spLocks noChangeArrowheads="1"/>
            </p:cNvSpPr>
            <p:nvPr/>
          </p:nvSpPr>
          <p:spPr bwMode="auto">
            <a:xfrm>
              <a:off x="4377" y="2561"/>
              <a:ext cx="5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cach&lt; 96.5</a:t>
              </a:r>
              <a:endParaRPr lang="en-US" sz="1400" b="1"/>
            </a:p>
          </p:txBody>
        </p:sp>
        <p:sp>
          <p:nvSpPr>
            <p:cNvPr id="49537" name="Rectangle 385"/>
            <p:cNvSpPr>
              <a:spLocks noChangeArrowheads="1"/>
            </p:cNvSpPr>
            <p:nvPr/>
          </p:nvSpPr>
          <p:spPr bwMode="auto">
            <a:xfrm>
              <a:off x="4153" y="3216"/>
              <a:ext cx="8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mmax&lt; 1.1e+04</a:t>
              </a:r>
              <a:endParaRPr lang="en-US" sz="1400" b="1"/>
            </a:p>
          </p:txBody>
        </p:sp>
        <p:sp>
          <p:nvSpPr>
            <p:cNvPr id="49538" name="Rectangle 386"/>
            <p:cNvSpPr>
              <a:spLocks noChangeArrowheads="1"/>
            </p:cNvSpPr>
            <p:nvPr/>
          </p:nvSpPr>
          <p:spPr bwMode="auto">
            <a:xfrm>
              <a:off x="5040" y="2561"/>
              <a:ext cx="4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cach&lt; 56</a:t>
              </a:r>
              <a:endParaRPr lang="en-US" sz="1400" b="1"/>
            </a:p>
          </p:txBody>
        </p:sp>
        <p:sp>
          <p:nvSpPr>
            <p:cNvPr id="49539" name="Rectangle 387"/>
            <p:cNvSpPr>
              <a:spLocks noChangeArrowheads="1"/>
            </p:cNvSpPr>
            <p:nvPr/>
          </p:nvSpPr>
          <p:spPr bwMode="auto">
            <a:xfrm>
              <a:off x="2928" y="312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2.51</a:t>
              </a:r>
              <a:endParaRPr lang="en-US" sz="1400" b="1"/>
            </a:p>
          </p:txBody>
        </p:sp>
        <p:sp>
          <p:nvSpPr>
            <p:cNvPr id="49540" name="Rectangle 388"/>
            <p:cNvSpPr>
              <a:spLocks noChangeArrowheads="1"/>
            </p:cNvSpPr>
            <p:nvPr/>
          </p:nvSpPr>
          <p:spPr bwMode="auto">
            <a:xfrm>
              <a:off x="3240" y="312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3.29</a:t>
              </a:r>
              <a:endParaRPr lang="en-US" sz="1400" b="1"/>
            </a:p>
          </p:txBody>
        </p:sp>
        <p:sp>
          <p:nvSpPr>
            <p:cNvPr id="49541" name="Rectangle 389"/>
            <p:cNvSpPr>
              <a:spLocks noChangeArrowheads="1"/>
            </p:cNvSpPr>
            <p:nvPr/>
          </p:nvSpPr>
          <p:spPr bwMode="auto">
            <a:xfrm>
              <a:off x="3527" y="3258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2.95</a:t>
              </a:r>
              <a:endParaRPr lang="en-US" sz="1400" b="1"/>
            </a:p>
          </p:txBody>
        </p:sp>
        <p:sp>
          <p:nvSpPr>
            <p:cNvPr id="49542" name="Rectangle 390"/>
            <p:cNvSpPr>
              <a:spLocks noChangeArrowheads="1"/>
            </p:cNvSpPr>
            <p:nvPr/>
          </p:nvSpPr>
          <p:spPr bwMode="auto">
            <a:xfrm>
              <a:off x="3648" y="409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3.52</a:t>
              </a:r>
              <a:endParaRPr lang="en-US" sz="1400" b="1"/>
            </a:p>
          </p:txBody>
        </p:sp>
        <p:sp>
          <p:nvSpPr>
            <p:cNvPr id="49543" name="Rectangle 391"/>
            <p:cNvSpPr>
              <a:spLocks noChangeArrowheads="1"/>
            </p:cNvSpPr>
            <p:nvPr/>
          </p:nvSpPr>
          <p:spPr bwMode="auto">
            <a:xfrm>
              <a:off x="3959" y="409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4.03</a:t>
              </a:r>
              <a:endParaRPr lang="en-US" sz="1400" b="1"/>
            </a:p>
          </p:txBody>
        </p:sp>
        <p:sp>
          <p:nvSpPr>
            <p:cNvPr id="49544" name="Rectangle 392"/>
            <p:cNvSpPr>
              <a:spLocks noChangeArrowheads="1"/>
            </p:cNvSpPr>
            <p:nvPr/>
          </p:nvSpPr>
          <p:spPr bwMode="auto">
            <a:xfrm>
              <a:off x="4153" y="375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4.55</a:t>
              </a:r>
              <a:endParaRPr lang="en-US" sz="1400" b="1"/>
            </a:p>
          </p:txBody>
        </p:sp>
        <p:sp>
          <p:nvSpPr>
            <p:cNvPr id="49545" name="Rectangle 393"/>
            <p:cNvSpPr>
              <a:spLocks noChangeArrowheads="1"/>
            </p:cNvSpPr>
            <p:nvPr/>
          </p:nvSpPr>
          <p:spPr bwMode="auto">
            <a:xfrm>
              <a:off x="4320" y="3921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4.21</a:t>
              </a:r>
              <a:endParaRPr lang="en-US" sz="1400" b="1"/>
            </a:p>
          </p:txBody>
        </p:sp>
        <p:sp>
          <p:nvSpPr>
            <p:cNvPr id="49546" name="Rectangle 394"/>
            <p:cNvSpPr>
              <a:spLocks noChangeArrowheads="1"/>
            </p:cNvSpPr>
            <p:nvPr/>
          </p:nvSpPr>
          <p:spPr bwMode="auto">
            <a:xfrm>
              <a:off x="4631" y="3921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4.92</a:t>
              </a:r>
              <a:endParaRPr lang="en-US" sz="1400" b="1"/>
            </a:p>
          </p:txBody>
        </p:sp>
        <p:sp>
          <p:nvSpPr>
            <p:cNvPr id="49547" name="Rectangle 395"/>
            <p:cNvSpPr>
              <a:spLocks noChangeArrowheads="1"/>
            </p:cNvSpPr>
            <p:nvPr/>
          </p:nvSpPr>
          <p:spPr bwMode="auto">
            <a:xfrm>
              <a:off x="4837" y="337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5.35</a:t>
              </a:r>
              <a:endParaRPr lang="en-US" sz="1400" b="1"/>
            </a:p>
          </p:txBody>
        </p:sp>
        <p:sp>
          <p:nvSpPr>
            <p:cNvPr id="49548" name="Rectangle 396"/>
            <p:cNvSpPr>
              <a:spLocks noChangeArrowheads="1"/>
            </p:cNvSpPr>
            <p:nvPr/>
          </p:nvSpPr>
          <p:spPr bwMode="auto">
            <a:xfrm>
              <a:off x="4992" y="3034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5.22</a:t>
              </a:r>
              <a:endParaRPr lang="en-US" sz="1400" b="1"/>
            </a:p>
          </p:txBody>
        </p:sp>
        <p:sp>
          <p:nvSpPr>
            <p:cNvPr id="49549" name="Rectangle 397"/>
            <p:cNvSpPr>
              <a:spLocks noChangeArrowheads="1"/>
            </p:cNvSpPr>
            <p:nvPr/>
          </p:nvSpPr>
          <p:spPr bwMode="auto">
            <a:xfrm>
              <a:off x="5328" y="3034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6.14</a:t>
              </a:r>
              <a:endParaRPr 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32930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well does it fit?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Plot of residuals</a:t>
            </a:r>
          </a:p>
        </p:txBody>
      </p:sp>
      <p:pic>
        <p:nvPicPr>
          <p:cNvPr id="7373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4451"/>
          <a:stretch>
            <a:fillRect/>
          </a:stretch>
        </p:blipFill>
        <p:spPr>
          <a:xfrm>
            <a:off x="1143000" y="2514600"/>
            <a:ext cx="6475413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w/Missing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with Classification Trees?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6849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76400" y="2133600"/>
            <a:ext cx="5798389" cy="3733800"/>
            <a:chOff x="1676400" y="2133600"/>
            <a:chExt cx="5798389" cy="3733800"/>
          </a:xfrm>
        </p:grpSpPr>
        <p:sp>
          <p:nvSpPr>
            <p:cNvPr id="4" name="Rectangle 3"/>
            <p:cNvSpPr/>
            <p:nvPr/>
          </p:nvSpPr>
          <p:spPr>
            <a:xfrm>
              <a:off x="2971800" y="25908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0234" y="21336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36576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6400" y="41148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41148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36576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1800" y="51816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2600" y="51816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1800" y="56388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69789" y="5638800"/>
              <a:ext cx="1905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1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E2F9F16C-528A-49F8-8A7F-1C6DE95EAF5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/>
              <a:t>Regression trees: example - 1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5173" r="10844" b="3905"/>
          <a:stretch>
            <a:fillRect/>
          </a:stretch>
        </p:blipFill>
        <p:spPr bwMode="auto">
          <a:xfrm>
            <a:off x="0" y="838200"/>
            <a:ext cx="8458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88913"/>
            <a:ext cx="7537450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 Code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350" indent="7938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library(</a:t>
            </a:r>
            <a:r>
              <a:rPr lang="en-US" sz="1800" b="1" dirty="0" err="1">
                <a:latin typeface="Courier New" pitchFamily="49" charset="0"/>
              </a:rPr>
              <a:t>rpart</a:t>
            </a:r>
            <a:r>
              <a:rPr lang="en-US" sz="1800" b="1" dirty="0">
                <a:latin typeface="Courier New" pitchFamily="49" charset="0"/>
              </a:rPr>
              <a:t>); </a:t>
            </a:r>
            <a:endParaRPr lang="en-US" sz="1800" b="1" dirty="0" smtClean="0"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library(MASS</a:t>
            </a:r>
            <a:r>
              <a:rPr lang="en-US" sz="1800" b="1" dirty="0">
                <a:latin typeface="Courier New" pitchFamily="49" charset="0"/>
              </a:rPr>
              <a:t>); </a:t>
            </a:r>
            <a:r>
              <a:rPr lang="en-US" sz="1800" b="1" dirty="0" smtClean="0">
                <a:latin typeface="Courier New" pitchFamily="49" charset="0"/>
              </a:rPr>
              <a:t>data(</a:t>
            </a:r>
            <a:r>
              <a:rPr lang="en-US" sz="1800" b="1" dirty="0" err="1" smtClean="0">
                <a:latin typeface="Courier New" pitchFamily="49" charset="0"/>
              </a:rPr>
              <a:t>cpus</a:t>
            </a:r>
            <a:r>
              <a:rPr lang="en-US" sz="1800" b="1" dirty="0">
                <a:latin typeface="Courier New" pitchFamily="49" charset="0"/>
              </a:rPr>
              <a:t>); attach(</a:t>
            </a:r>
            <a:r>
              <a:rPr lang="en-US" sz="1800" b="1" dirty="0" err="1">
                <a:latin typeface="Courier New" pitchFamily="49" charset="0"/>
              </a:rPr>
              <a:t>cpus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marL="6350" indent="7938">
              <a:buFont typeface="Wingdings" pitchFamily="2" charset="2"/>
              <a:buNone/>
            </a:pPr>
            <a:endParaRPr lang="en-US" sz="180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#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Fit regression tree to data</a:t>
            </a:r>
            <a:b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1800" b="1" dirty="0" err="1">
                <a:latin typeface="Courier New" pitchFamily="49" charset="0"/>
              </a:rPr>
              <a:t>cpus.rp</a:t>
            </a:r>
            <a:r>
              <a:rPr lang="en-US" sz="1800" b="1" dirty="0">
                <a:latin typeface="Courier New" pitchFamily="49" charset="0"/>
              </a:rPr>
              <a:t> &lt;-</a:t>
            </a:r>
            <a:r>
              <a:rPr lang="en-US" sz="1800" b="1" dirty="0" err="1">
                <a:latin typeface="Courier New" pitchFamily="49" charset="0"/>
              </a:rPr>
              <a:t>rpart</a:t>
            </a:r>
            <a:r>
              <a:rPr lang="en-US" sz="1800" b="1" dirty="0">
                <a:latin typeface="Courier New" pitchFamily="49" charset="0"/>
              </a:rPr>
              <a:t>(log(</a:t>
            </a:r>
            <a:r>
              <a:rPr lang="en-US" sz="1800" b="1" dirty="0" err="1">
                <a:latin typeface="Courier New" pitchFamily="49" charset="0"/>
              </a:rPr>
              <a:t>perf</a:t>
            </a:r>
            <a:r>
              <a:rPr lang="en-US" sz="1800" b="1" dirty="0">
                <a:latin typeface="Courier New" pitchFamily="49" charset="0"/>
              </a:rPr>
              <a:t>)~.,</a:t>
            </a:r>
            <a:r>
              <a:rPr lang="en-US" sz="1800" b="1" dirty="0" err="1">
                <a:latin typeface="Courier New" pitchFamily="49" charset="0"/>
              </a:rPr>
              <a:t>cpus</a:t>
            </a:r>
            <a:r>
              <a:rPr lang="en-US" sz="1800" b="1" dirty="0">
                <a:latin typeface="Courier New" pitchFamily="49" charset="0"/>
              </a:rPr>
              <a:t>[,2:8],</a:t>
            </a:r>
            <a:r>
              <a:rPr lang="en-US" sz="1800" b="1" dirty="0" err="1">
                <a:latin typeface="Courier New" pitchFamily="49" charset="0"/>
              </a:rPr>
              <a:t>cp</a:t>
            </a:r>
            <a:r>
              <a:rPr lang="en-US" sz="1800" b="1" dirty="0">
                <a:latin typeface="Courier New" pitchFamily="49" charset="0"/>
              </a:rPr>
              <a:t>=0.001)</a:t>
            </a:r>
            <a:br>
              <a:rPr lang="en-US" sz="1800" b="1" dirty="0">
                <a:latin typeface="Courier New" pitchFamily="49" charset="0"/>
              </a:rPr>
            </a:br>
            <a:endParaRPr lang="en-US" sz="1800" b="1" dirty="0"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# Print and plot complexity Parameter (</a:t>
            </a:r>
            <a:r>
              <a:rPr lang="en-US" sz="1800" dirty="0" err="1">
                <a:solidFill>
                  <a:schemeClr val="accent2"/>
                </a:solidFill>
                <a:latin typeface="Courier New" pitchFamily="49" charset="0"/>
              </a:rPr>
              <a:t>cp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) table</a:t>
            </a:r>
            <a:b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1800" b="1" dirty="0" err="1">
                <a:latin typeface="Courier New" pitchFamily="49" charset="0"/>
              </a:rPr>
              <a:t>printcp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cpus.rp</a:t>
            </a:r>
            <a:r>
              <a:rPr lang="en-US" sz="1800" b="1" dirty="0">
                <a:latin typeface="Courier New" pitchFamily="49" charset="0"/>
              </a:rPr>
              <a:t>); </a:t>
            </a:r>
            <a:r>
              <a:rPr lang="en-US" sz="1800" b="1" dirty="0" err="1">
                <a:latin typeface="Courier New" pitchFamily="49" charset="0"/>
              </a:rPr>
              <a:t>plotcp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cpus.rp</a:t>
            </a:r>
            <a:r>
              <a:rPr lang="en-US" sz="1800" b="1" dirty="0">
                <a:latin typeface="Courier New" pitchFamily="49" charset="0"/>
              </a:rPr>
              <a:t>)</a:t>
            </a:r>
            <a:br>
              <a:rPr lang="en-US" sz="1800" b="1" dirty="0">
                <a:latin typeface="Courier New" pitchFamily="49" charset="0"/>
              </a:rPr>
            </a:br>
            <a:endParaRPr lang="en-US" sz="1800" b="1" dirty="0"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# Prune and display tree</a:t>
            </a:r>
            <a:r>
              <a:rPr lang="en-US" sz="1800" b="1" dirty="0">
                <a:latin typeface="Courier New" pitchFamily="49" charset="0"/>
              </a:rPr>
              <a:t> 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 err="1">
                <a:latin typeface="Courier New" pitchFamily="49" charset="0"/>
              </a:rPr>
              <a:t>cpus.rp</a:t>
            </a:r>
            <a:r>
              <a:rPr lang="en-US" sz="1800" b="1" dirty="0">
                <a:latin typeface="Courier New" pitchFamily="49" charset="0"/>
              </a:rPr>
              <a:t>&lt;-prune(</a:t>
            </a:r>
            <a:r>
              <a:rPr lang="en-US" sz="1800" b="1" dirty="0" err="1">
                <a:latin typeface="Courier New" pitchFamily="49" charset="0"/>
              </a:rPr>
              <a:t>cpus.rp,cp</a:t>
            </a:r>
            <a:r>
              <a:rPr lang="en-US" sz="1800" b="1" dirty="0">
                <a:latin typeface="Courier New" pitchFamily="49" charset="0"/>
              </a:rPr>
              <a:t>=0.0055)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plot(</a:t>
            </a:r>
            <a:r>
              <a:rPr lang="en-US" sz="1800" b="1" dirty="0" err="1">
                <a:latin typeface="Courier New" pitchFamily="49" charset="0"/>
              </a:rPr>
              <a:t>cpus.rp,uniform</a:t>
            </a:r>
            <a:r>
              <a:rPr lang="en-US" sz="1800" b="1" dirty="0">
                <a:latin typeface="Courier New" pitchFamily="49" charset="0"/>
              </a:rPr>
              <a:t>=</a:t>
            </a:r>
            <a:r>
              <a:rPr lang="en-US" sz="1800" b="1" dirty="0" err="1">
                <a:latin typeface="Courier New" pitchFamily="49" charset="0"/>
              </a:rPr>
              <a:t>T,main</a:t>
            </a:r>
            <a:r>
              <a:rPr lang="en-US" sz="1800" b="1" dirty="0">
                <a:latin typeface="Courier New" pitchFamily="49" charset="0"/>
              </a:rPr>
              <a:t>="Regression Tree")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text(</a:t>
            </a:r>
            <a:r>
              <a:rPr lang="en-US" sz="1800" b="1" dirty="0" err="1">
                <a:latin typeface="Courier New" pitchFamily="49" charset="0"/>
              </a:rPr>
              <a:t>cpus.rp,digits</a:t>
            </a:r>
            <a:r>
              <a:rPr lang="en-US" sz="1800" b="1" dirty="0">
                <a:latin typeface="Courier New" pitchFamily="49" charset="0"/>
              </a:rPr>
              <a:t>=3)</a:t>
            </a:r>
            <a:br>
              <a:rPr lang="en-US" sz="1800" b="1" dirty="0">
                <a:latin typeface="Courier New" pitchFamily="49" charset="0"/>
              </a:rPr>
            </a:br>
            <a:endParaRPr lang="en-US" sz="1800" b="1" dirty="0">
              <a:latin typeface="Courier New" pitchFamily="49" charset="0"/>
            </a:endParaRPr>
          </a:p>
          <a:p>
            <a:pPr marL="6350" indent="7938"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# Plot residual vs. predicted</a:t>
            </a:r>
            <a:b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plot(predict(</a:t>
            </a:r>
            <a:r>
              <a:rPr lang="en-US" sz="1800" b="1" dirty="0" err="1">
                <a:latin typeface="Courier New" pitchFamily="49" charset="0"/>
              </a:rPr>
              <a:t>cpus.rp</a:t>
            </a:r>
            <a:r>
              <a:rPr lang="en-US" sz="1800" b="1" dirty="0">
                <a:latin typeface="Courier New" pitchFamily="49" charset="0"/>
              </a:rPr>
              <a:t>),</a:t>
            </a:r>
            <a:r>
              <a:rPr lang="en-US" sz="1800" b="1" dirty="0" err="1">
                <a:latin typeface="Courier New" pitchFamily="49" charset="0"/>
              </a:rPr>
              <a:t>resid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cpus.rp</a:t>
            </a:r>
            <a:r>
              <a:rPr lang="en-US" sz="1800" b="1" dirty="0">
                <a:latin typeface="Courier New" pitchFamily="49" charset="0"/>
              </a:rPr>
              <a:t>)); </a:t>
            </a:r>
            <a:r>
              <a:rPr lang="en-US" sz="1800" b="1" dirty="0" err="1">
                <a:latin typeface="Courier New" pitchFamily="49" charset="0"/>
              </a:rPr>
              <a:t>abline</a:t>
            </a:r>
            <a:r>
              <a:rPr lang="en-US" sz="1800" b="1" dirty="0">
                <a:latin typeface="Courier New" pitchFamily="49" charset="0"/>
              </a:rPr>
              <a:t>(h=0)</a:t>
            </a:r>
          </a:p>
          <a:p>
            <a:pPr marL="6350" indent="7938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Create a new tree T with a single root node.</a:t>
            </a:r>
          </a:p>
          <a:p>
            <a:r>
              <a:rPr lang="en-US" dirty="0"/>
              <a:t>IF One of the Stopping Criteria is fulfilled THEN</a:t>
            </a:r>
          </a:p>
          <a:p>
            <a:pPr lvl="1"/>
            <a:r>
              <a:rPr lang="en-US" dirty="0"/>
              <a:t>Mark the root node in T as a leaf with the </a:t>
            </a:r>
            <a:r>
              <a:rPr lang="en-US" dirty="0" smtClean="0"/>
              <a:t>most common </a:t>
            </a:r>
            <a:r>
              <a:rPr lang="en-US" dirty="0"/>
              <a:t>value of y in S as a label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ELSE</a:t>
            </a:r>
            <a:endParaRPr lang="en-US" dirty="0"/>
          </a:p>
          <a:p>
            <a:pPr lvl="1"/>
            <a:r>
              <a:rPr lang="en-US" dirty="0"/>
              <a:t>Find a discrete function f(A) of the </a:t>
            </a:r>
            <a:r>
              <a:rPr lang="en-US" dirty="0" smtClean="0"/>
              <a:t>input attributes </a:t>
            </a:r>
            <a:r>
              <a:rPr lang="en-US" dirty="0"/>
              <a:t>values such that splitting </a:t>
            </a:r>
            <a:r>
              <a:rPr lang="en-US" dirty="0" smtClean="0"/>
              <a:t>S according </a:t>
            </a:r>
            <a:r>
              <a:rPr lang="en-US" dirty="0"/>
              <a:t>to f(A)’s outcomes (v1,...,</a:t>
            </a:r>
            <a:r>
              <a:rPr lang="en-US" dirty="0" err="1"/>
              <a:t>v</a:t>
            </a:r>
            <a:r>
              <a:rPr lang="en-US" i="1" dirty="0" err="1"/>
              <a:t>n</a:t>
            </a:r>
            <a:r>
              <a:rPr lang="en-US" dirty="0"/>
              <a:t>) </a:t>
            </a:r>
            <a:r>
              <a:rPr lang="en-US" dirty="0" smtClean="0"/>
              <a:t>gains the </a:t>
            </a:r>
            <a:r>
              <a:rPr lang="en-US" dirty="0"/>
              <a:t>best splitting metric.</a:t>
            </a:r>
          </a:p>
          <a:p>
            <a:pPr lvl="1"/>
            <a:r>
              <a:rPr lang="en-US" dirty="0"/>
              <a:t>IF best splitting metric </a:t>
            </a:r>
            <a:r>
              <a:rPr lang="en-US" i="1" dirty="0"/>
              <a:t>&gt; </a:t>
            </a:r>
            <a:r>
              <a:rPr lang="en-US" dirty="0" err="1"/>
              <a:t>treshold</a:t>
            </a:r>
            <a:r>
              <a:rPr lang="en-US" dirty="0"/>
              <a:t> THEN</a:t>
            </a:r>
          </a:p>
          <a:p>
            <a:pPr lvl="2"/>
            <a:r>
              <a:rPr lang="en-US" dirty="0"/>
              <a:t>Label t with f(A)</a:t>
            </a:r>
          </a:p>
          <a:p>
            <a:pPr lvl="2"/>
            <a:r>
              <a:rPr lang="en-US" dirty="0"/>
              <a:t>FOR each outcome </a:t>
            </a:r>
            <a:r>
              <a:rPr lang="en-US" i="1" dirty="0"/>
              <a:t>vi </a:t>
            </a:r>
            <a:r>
              <a:rPr lang="en-US" dirty="0"/>
              <a:t>of f(A):</a:t>
            </a:r>
          </a:p>
          <a:p>
            <a:pPr lvl="3"/>
            <a:r>
              <a:rPr lang="en-US" dirty="0"/>
              <a:t>Set </a:t>
            </a:r>
            <a:r>
              <a:rPr lang="en-US" dirty="0" err="1"/>
              <a:t>Subtree</a:t>
            </a:r>
            <a:r>
              <a:rPr lang="en-US" i="1" dirty="0" err="1"/>
              <a:t>i</a:t>
            </a:r>
            <a:r>
              <a:rPr lang="en-US" dirty="0"/>
              <a:t>= </a:t>
            </a:r>
            <a:r>
              <a:rPr lang="en-US" dirty="0" err="1"/>
              <a:t>TreeGrowing</a:t>
            </a:r>
            <a:r>
              <a:rPr lang="en-US" dirty="0"/>
              <a:t> (</a:t>
            </a:r>
            <a:r>
              <a:rPr lang="en-US" i="1" dirty="0"/>
              <a:t>¾f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)=</a:t>
            </a:r>
            <a:r>
              <a:rPr lang="en-US" i="1" dirty="0" err="1"/>
              <a:t>viS</a:t>
            </a:r>
            <a:r>
              <a:rPr lang="en-US" dirty="0" err="1"/>
              <a:t>,A,y</a:t>
            </a:r>
            <a:r>
              <a:rPr lang="en-US" dirty="0"/>
              <a:t>).</a:t>
            </a:r>
          </a:p>
          <a:p>
            <a:pPr lvl="3"/>
            <a:r>
              <a:rPr lang="en-US" dirty="0"/>
              <a:t>Connect the root node of </a:t>
            </a:r>
            <a:r>
              <a:rPr lang="en-US" dirty="0" err="1"/>
              <a:t>t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dirty="0" err="1"/>
              <a:t>Subtree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with an </a:t>
            </a:r>
            <a:r>
              <a:rPr lang="en-US" dirty="0"/>
              <a:t>edge that is </a:t>
            </a:r>
            <a:r>
              <a:rPr lang="en-US" dirty="0" err="1"/>
              <a:t>labelled</a:t>
            </a:r>
            <a:r>
              <a:rPr lang="en-US" dirty="0"/>
              <a:t> as v</a:t>
            </a:r>
            <a:r>
              <a:rPr lang="en-US" i="1" dirty="0"/>
              <a:t>i</a:t>
            </a:r>
          </a:p>
          <a:p>
            <a:pPr lvl="2"/>
            <a:r>
              <a:rPr lang="en-US" dirty="0"/>
              <a:t>END FOR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Mark the root node in T as a leaf with the </a:t>
            </a:r>
            <a:r>
              <a:rPr lang="en-US" dirty="0" smtClean="0"/>
              <a:t>most common </a:t>
            </a:r>
            <a:r>
              <a:rPr lang="en-US" dirty="0"/>
              <a:t>value of y in S as a label.</a:t>
            </a:r>
          </a:p>
          <a:p>
            <a:pPr lvl="1"/>
            <a:r>
              <a:rPr lang="en-US" dirty="0"/>
              <a:t>END IF</a:t>
            </a:r>
          </a:p>
          <a:p>
            <a:r>
              <a:rPr lang="en-US" dirty="0"/>
              <a:t>END IF</a:t>
            </a:r>
          </a:p>
          <a:p>
            <a:r>
              <a:rPr lang="en-US" dirty="0"/>
              <a:t>RETURN </a:t>
            </a:r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Create a new tree T with a single root node.</a:t>
            </a:r>
          </a:p>
          <a:p>
            <a:r>
              <a:rPr lang="en-US" dirty="0"/>
              <a:t>IF One of the Stopping Criteria is fulfilled THEN</a:t>
            </a:r>
          </a:p>
          <a:p>
            <a:pPr lvl="1"/>
            <a:r>
              <a:rPr lang="en-US" dirty="0"/>
              <a:t>Mark the root node in T as a leaf with the </a:t>
            </a:r>
            <a:r>
              <a:rPr lang="en-US" dirty="0" smtClean="0"/>
              <a:t>most common </a:t>
            </a:r>
            <a:r>
              <a:rPr lang="en-US" dirty="0"/>
              <a:t>value of y in S as a label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ELSE</a:t>
            </a:r>
            <a:endParaRPr lang="en-US" dirty="0"/>
          </a:p>
          <a:p>
            <a:pPr lvl="1"/>
            <a:r>
              <a:rPr lang="en-US" dirty="0"/>
              <a:t>Find a discrete function f(A) of the </a:t>
            </a:r>
            <a:r>
              <a:rPr lang="en-US" dirty="0" smtClean="0"/>
              <a:t>input attributes </a:t>
            </a:r>
            <a:r>
              <a:rPr lang="en-US" dirty="0"/>
              <a:t>values such that splitting </a:t>
            </a:r>
            <a:r>
              <a:rPr lang="en-US" dirty="0" smtClean="0"/>
              <a:t>S according </a:t>
            </a:r>
            <a:r>
              <a:rPr lang="en-US" dirty="0"/>
              <a:t>to f(A)’s outcomes (v1,...,</a:t>
            </a:r>
            <a:r>
              <a:rPr lang="en-US" dirty="0" err="1"/>
              <a:t>v</a:t>
            </a:r>
            <a:r>
              <a:rPr lang="en-US" i="1" dirty="0" err="1"/>
              <a:t>n</a:t>
            </a:r>
            <a:r>
              <a:rPr lang="en-US" dirty="0"/>
              <a:t>) </a:t>
            </a:r>
            <a:r>
              <a:rPr lang="en-US" dirty="0" smtClean="0"/>
              <a:t>gains the </a:t>
            </a:r>
            <a:r>
              <a:rPr lang="en-US" dirty="0"/>
              <a:t>best splitting metric.</a:t>
            </a:r>
          </a:p>
          <a:p>
            <a:pPr lvl="1"/>
            <a:r>
              <a:rPr lang="en-US" dirty="0"/>
              <a:t>IF best splitting metric </a:t>
            </a:r>
            <a:r>
              <a:rPr lang="en-US" i="1" dirty="0"/>
              <a:t>&gt; </a:t>
            </a:r>
            <a:r>
              <a:rPr lang="en-US" dirty="0" err="1"/>
              <a:t>treshold</a:t>
            </a:r>
            <a:r>
              <a:rPr lang="en-US" dirty="0"/>
              <a:t> THEN</a:t>
            </a:r>
          </a:p>
          <a:p>
            <a:pPr lvl="2"/>
            <a:r>
              <a:rPr lang="en-US" dirty="0"/>
              <a:t>Label t with f(A)</a:t>
            </a:r>
          </a:p>
          <a:p>
            <a:pPr lvl="2"/>
            <a:r>
              <a:rPr lang="en-US" dirty="0"/>
              <a:t>FOR each outcome </a:t>
            </a:r>
            <a:r>
              <a:rPr lang="en-US" i="1" dirty="0"/>
              <a:t>vi </a:t>
            </a:r>
            <a:r>
              <a:rPr lang="en-US" dirty="0"/>
              <a:t>of f(A):</a:t>
            </a:r>
          </a:p>
          <a:p>
            <a:pPr lvl="3"/>
            <a:r>
              <a:rPr lang="en-US" dirty="0"/>
              <a:t>Set </a:t>
            </a:r>
            <a:r>
              <a:rPr lang="en-US" dirty="0" err="1"/>
              <a:t>Subtree</a:t>
            </a:r>
            <a:r>
              <a:rPr lang="en-US" i="1" dirty="0" err="1"/>
              <a:t>i</a:t>
            </a:r>
            <a:r>
              <a:rPr lang="en-US" dirty="0"/>
              <a:t>= </a:t>
            </a:r>
            <a:r>
              <a:rPr lang="en-US" dirty="0" err="1"/>
              <a:t>TreeGrowing</a:t>
            </a:r>
            <a:r>
              <a:rPr lang="en-US" dirty="0"/>
              <a:t> (</a:t>
            </a:r>
            <a:r>
              <a:rPr lang="en-US" i="1" dirty="0"/>
              <a:t>¾f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)=</a:t>
            </a:r>
            <a:r>
              <a:rPr lang="en-US" i="1" dirty="0" err="1"/>
              <a:t>viS</a:t>
            </a:r>
            <a:r>
              <a:rPr lang="en-US" dirty="0" err="1"/>
              <a:t>,A,y</a:t>
            </a:r>
            <a:r>
              <a:rPr lang="en-US" dirty="0"/>
              <a:t>).</a:t>
            </a:r>
          </a:p>
          <a:p>
            <a:pPr lvl="3"/>
            <a:r>
              <a:rPr lang="en-US" dirty="0"/>
              <a:t>Connect the root node of </a:t>
            </a:r>
            <a:r>
              <a:rPr lang="en-US" dirty="0" err="1"/>
              <a:t>t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dirty="0" err="1"/>
              <a:t>Subtree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with an </a:t>
            </a:r>
            <a:r>
              <a:rPr lang="en-US" dirty="0"/>
              <a:t>edge that is </a:t>
            </a:r>
            <a:r>
              <a:rPr lang="en-US" dirty="0" err="1"/>
              <a:t>labelled</a:t>
            </a:r>
            <a:r>
              <a:rPr lang="en-US" dirty="0"/>
              <a:t> as v</a:t>
            </a:r>
            <a:r>
              <a:rPr lang="en-US" i="1" dirty="0"/>
              <a:t>i</a:t>
            </a:r>
          </a:p>
          <a:p>
            <a:pPr lvl="2"/>
            <a:r>
              <a:rPr lang="en-US" dirty="0"/>
              <a:t>END FOR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Mark the root node in T as a leaf with the </a:t>
            </a:r>
            <a:r>
              <a:rPr lang="en-US" dirty="0" smtClean="0"/>
              <a:t>most common </a:t>
            </a:r>
            <a:r>
              <a:rPr lang="en-US" dirty="0"/>
              <a:t>value of y in S as a label.</a:t>
            </a:r>
          </a:p>
          <a:p>
            <a:pPr lvl="1"/>
            <a:r>
              <a:rPr lang="en-US" dirty="0"/>
              <a:t>END IF</a:t>
            </a:r>
          </a:p>
          <a:p>
            <a:r>
              <a:rPr lang="en-US" dirty="0"/>
              <a:t>END IF</a:t>
            </a:r>
          </a:p>
          <a:p>
            <a:r>
              <a:rPr lang="en-US" dirty="0"/>
              <a:t>RETURN </a:t>
            </a:r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Measures used in fitting Regression Tree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Instead of using the </a:t>
            </a:r>
            <a:r>
              <a:rPr lang="en-GB" b="1" u="sng" dirty="0" err="1"/>
              <a:t>Gini</a:t>
            </a:r>
            <a:r>
              <a:rPr lang="en-GB" b="1" u="sng" dirty="0"/>
              <a:t> Index</a:t>
            </a:r>
            <a:r>
              <a:rPr lang="en-GB" dirty="0"/>
              <a:t> the impurity criterion is the sum of squares, so splits which cause the </a:t>
            </a:r>
            <a:r>
              <a:rPr lang="en-GB" b="1" u="sng" dirty="0"/>
              <a:t>biggest reduction in the sum of squares</a:t>
            </a:r>
            <a:r>
              <a:rPr lang="en-GB" dirty="0"/>
              <a:t> will be selected.</a:t>
            </a:r>
          </a:p>
          <a:p>
            <a:r>
              <a:rPr lang="en-GB" dirty="0"/>
              <a:t>In pruning the tree the measure used is the </a:t>
            </a:r>
            <a:r>
              <a:rPr lang="en-GB" b="1" u="sng" dirty="0"/>
              <a:t>mean square error </a:t>
            </a:r>
            <a:r>
              <a:rPr lang="en-GB" dirty="0"/>
              <a:t>on the predictions made by the tree.</a:t>
            </a:r>
          </a:p>
        </p:txBody>
      </p:sp>
    </p:spTree>
    <p:extLst>
      <p:ext uri="{BB962C8B-B14F-4D97-AF65-F5344CB8AC3E}">
        <p14:creationId xmlns:p14="http://schemas.microsoft.com/office/powerpoint/2010/main" val="35397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1397639B-AE7B-42EA-8165-D806E6B0ADA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 trees - summary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4953000" cy="5257800"/>
          </a:xfrm>
        </p:spPr>
        <p:txBody>
          <a:bodyPr/>
          <a:lstStyle/>
          <a:p>
            <a:r>
              <a:rPr lang="en-US" sz="2400" smtClean="0"/>
              <a:t>Growing tree:</a:t>
            </a:r>
          </a:p>
          <a:p>
            <a:pPr lvl="1"/>
            <a:r>
              <a:rPr lang="en-US" sz="2000" smtClean="0"/>
              <a:t>Split to optimize information gain</a:t>
            </a:r>
          </a:p>
          <a:p>
            <a:r>
              <a:rPr lang="en-US" sz="2400" smtClean="0"/>
              <a:t>At each leaf node</a:t>
            </a:r>
          </a:p>
          <a:p>
            <a:pPr lvl="1"/>
            <a:r>
              <a:rPr lang="en-US" sz="2000" smtClean="0"/>
              <a:t>Predict the majority class</a:t>
            </a:r>
          </a:p>
          <a:p>
            <a:r>
              <a:rPr lang="en-US" sz="2400" smtClean="0"/>
              <a:t>Pruning tree:</a:t>
            </a:r>
          </a:p>
          <a:p>
            <a:pPr lvl="1"/>
            <a:r>
              <a:rPr lang="en-US" sz="2000" smtClean="0"/>
              <a:t>Prune to reduce error on holdout</a:t>
            </a:r>
          </a:p>
          <a:p>
            <a:endParaRPr lang="en-US" sz="2400" smtClean="0"/>
          </a:p>
          <a:p>
            <a:r>
              <a:rPr lang="en-US" sz="2400" smtClean="0"/>
              <a:t>Prediction:</a:t>
            </a:r>
          </a:p>
          <a:p>
            <a:pPr lvl="1"/>
            <a:r>
              <a:rPr lang="en-US" sz="2000" smtClean="0"/>
              <a:t>Trace path to a leaf and predict associated majority class</a:t>
            </a:r>
          </a:p>
          <a:p>
            <a:pPr lvl="1"/>
            <a:endParaRPr lang="en-US" sz="2000" smtClean="0"/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t="56715" r="25703" b="33220"/>
          <a:stretch>
            <a:fillRect/>
          </a:stretch>
        </p:blipFill>
        <p:spPr bwMode="auto">
          <a:xfrm>
            <a:off x="3352800" y="1371600"/>
            <a:ext cx="4187825" cy="681038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572000" y="2362200"/>
            <a:ext cx="4038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build a linear model, then greedily remove features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572000" y="3581400"/>
            <a:ext cx="43434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estimates are adjusted by </a:t>
            </a:r>
            <a:r>
              <a:rPr lang="en-US" sz="1800" i="1"/>
              <a:t>(n+k)/(n-k):</a:t>
            </a:r>
            <a:r>
              <a:rPr lang="en-US" sz="1800"/>
              <a:t> </a:t>
            </a:r>
            <a:r>
              <a:rPr lang="en-US" sz="1800" i="1"/>
              <a:t>n</a:t>
            </a:r>
            <a:r>
              <a:rPr lang="en-US" sz="1800"/>
              <a:t>=#cases, </a:t>
            </a:r>
            <a:r>
              <a:rPr lang="en-US" sz="1800" i="1"/>
              <a:t>k</a:t>
            </a:r>
            <a:r>
              <a:rPr lang="en-US" sz="1800"/>
              <a:t>=#features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352800" y="3200400"/>
            <a:ext cx="40386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estimated error on training data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1295400" y="4800600"/>
            <a:ext cx="40386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using to a linear interpolation of every prediction made by every node on the path</a:t>
            </a: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1447800" y="2057400"/>
            <a:ext cx="2819400" cy="685800"/>
            <a:chOff x="912" y="1296"/>
            <a:chExt cx="1776" cy="432"/>
          </a:xfrm>
        </p:grpSpPr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 flipH="1">
              <a:off x="1344" y="1296"/>
              <a:ext cx="528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 flipH="1">
              <a:off x="912" y="1536"/>
              <a:ext cx="1776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66582" r="5566" b="9859"/>
          <a:stretch>
            <a:fillRect/>
          </a:stretch>
        </p:blipFill>
        <p:spPr bwMode="auto">
          <a:xfrm>
            <a:off x="1981200" y="5449888"/>
            <a:ext cx="716280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6689725" y="1158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[Quinlan’s M5]</a:t>
            </a:r>
          </a:p>
        </p:txBody>
      </p:sp>
    </p:spTree>
    <p:extLst>
      <p:ext uri="{BB962C8B-B14F-4D97-AF65-F5344CB8AC3E}">
        <p14:creationId xmlns:p14="http://schemas.microsoft.com/office/powerpoint/2010/main" val="7973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/>
      <p:bldP spid="91145" grpId="0" animBg="1"/>
      <p:bldP spid="91148" grpId="0" animBg="1"/>
      <p:bldP spid="91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Regression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 smtClean="0">
                <a:hlinkClick r:id="rId2"/>
              </a:rPr>
              <a:t>trained predictor tree</a:t>
            </a:r>
            <a:r>
              <a:rPr lang="en-US" dirty="0" smtClean="0"/>
              <a:t> that is a </a:t>
            </a:r>
            <a:r>
              <a:rPr lang="en-US" i="1" dirty="0" smtClean="0">
                <a:hlinkClick r:id="rId3"/>
              </a:rPr>
              <a:t>regressed point estimation function</a:t>
            </a:r>
            <a:r>
              <a:rPr lang="en-US" dirty="0" smtClean="0"/>
              <a:t> (where each </a:t>
            </a:r>
            <a:r>
              <a:rPr lang="en-US" i="1" dirty="0" smtClean="0">
                <a:hlinkClick r:id="rId4"/>
              </a:rPr>
              <a:t>leaf node</a:t>
            </a:r>
            <a:r>
              <a:rPr lang="en-US" dirty="0" smtClean="0"/>
              <a:t> and typically also internal nodes makes a </a:t>
            </a:r>
            <a:r>
              <a:rPr lang="en-US" i="1" dirty="0" smtClean="0">
                <a:hlinkClick r:id="rId5"/>
              </a:rPr>
              <a:t>point estimate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98405" y="3429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test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6" name="Straight Arrow Connector 5"/>
          <p:cNvCxnSpPr>
            <a:endCxn id="30" idx="0"/>
          </p:cNvCxnSpPr>
          <p:nvPr/>
        </p:nvCxnSpPr>
        <p:spPr>
          <a:xfrm flipH="1">
            <a:off x="3443377" y="3962400"/>
            <a:ext cx="78842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65205" y="3962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7105" y="4572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5451005" y="5105400"/>
            <a:ext cx="723900" cy="615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6" idx="0"/>
          </p:cNvCxnSpPr>
          <p:nvPr/>
        </p:nvCxnSpPr>
        <p:spPr>
          <a:xfrm>
            <a:off x="5451005" y="5105400"/>
            <a:ext cx="0" cy="615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4765205" y="5105400"/>
            <a:ext cx="685800" cy="615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536605" y="5720751"/>
            <a:ext cx="457200" cy="37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5.7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5984404" y="5720750"/>
            <a:ext cx="492596" cy="37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2.9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5222405" y="5720749"/>
            <a:ext cx="457200" cy="37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1.1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3214777" y="4495800"/>
            <a:ext cx="457200" cy="37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0.7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60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Approach: recursive top-down </a:t>
            </a:r>
            <a:r>
              <a:rPr lang="en-US" dirty="0" smtClean="0"/>
              <a:t>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. 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1501" b="3803"/>
          <a:stretch/>
        </p:blipFill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12112" y="1600200"/>
            <a:ext cx="997688" cy="42672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Avg</a:t>
            </a:r>
            <a:r>
              <a:rPr lang="en-US" dirty="0" smtClean="0"/>
              <a:t>=14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Err=0.12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09800" y="1600200"/>
            <a:ext cx="6248400" cy="4267200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Avg</a:t>
            </a:r>
            <a:r>
              <a:rPr lang="en-US" dirty="0" smtClean="0"/>
              <a:t>=87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Error=0.77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172200"/>
            <a:ext cx="26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x&lt;1.54 then z=14 else z=87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the sample space with orthogonal </a:t>
            </a:r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. 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1501" b="3803"/>
          <a:stretch/>
        </p:blipFill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12112" y="1600200"/>
            <a:ext cx="3283688" cy="426720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Mean=27</a:t>
            </a:r>
          </a:p>
          <a:p>
            <a:pPr algn="ctr"/>
            <a:r>
              <a:rPr lang="en-US" dirty="0" smtClean="0"/>
              <a:t>error=0.19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95800" y="1600200"/>
            <a:ext cx="3962400" cy="4267200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Mean=161</a:t>
            </a:r>
          </a:p>
          <a:p>
            <a:pPr algn="ctr"/>
            <a:r>
              <a:rPr lang="en-US" dirty="0" smtClean="0"/>
              <a:t>Error=0.23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6117400"/>
            <a:ext cx="26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x&lt;1.93 then 27 else 161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Approach: recursive top-down </a:t>
            </a:r>
            <a:r>
              <a:rPr lang="en-US" dirty="0" smtClean="0"/>
              <a:t>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. 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1501" b="3803"/>
          <a:stretch/>
        </p:blipFill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12112" y="1600200"/>
            <a:ext cx="7246088" cy="2133600"/>
          </a:xfrm>
          <a:prstGeom prst="rect">
            <a:avLst/>
          </a:prstGeom>
          <a:solidFill>
            <a:srgbClr val="92B3DA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Avg</a:t>
            </a:r>
            <a:r>
              <a:rPr lang="en-US" dirty="0" smtClean="0"/>
              <a:t>=54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Err=0.92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2112" y="3733800"/>
            <a:ext cx="7246088" cy="2133600"/>
          </a:xfrm>
          <a:prstGeom prst="rect">
            <a:avLst/>
          </a:prstGeom>
          <a:solidFill>
            <a:srgbClr val="55ABA7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Avg</a:t>
            </a:r>
            <a:r>
              <a:rPr lang="en-US" dirty="0" smtClean="0"/>
              <a:t>=61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Error=0.71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the sample space with orthogonal </a:t>
            </a:r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. 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1501" b="3803"/>
          <a:stretch/>
        </p:blipFill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539903"/>
            <a:ext cx="1752600" cy="4267200"/>
          </a:xfrm>
          <a:prstGeom prst="rect">
            <a:avLst/>
          </a:prstGeom>
          <a:solidFill>
            <a:schemeClr val="tx2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err=0.12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1582987"/>
            <a:ext cx="1600200" cy="426720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aseline="-25000" dirty="0" smtClean="0"/>
              <a:t>err=0.09</a:t>
            </a:r>
            <a:endParaRPr lang="en-US" sz="24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495800" y="1600200"/>
            <a:ext cx="3962400" cy="4267200"/>
          </a:xfrm>
          <a:prstGeom prst="rect">
            <a:avLst/>
          </a:prstGeom>
          <a:solidFill>
            <a:srgbClr val="FFC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the sample space with orthogonal </a:t>
            </a:r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. 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1501" b="3803"/>
          <a:stretch/>
        </p:blipFill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539903"/>
            <a:ext cx="1752600" cy="4267200"/>
          </a:xfrm>
          <a:prstGeom prst="rect">
            <a:avLst/>
          </a:prstGeom>
          <a:solidFill>
            <a:schemeClr val="tx2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568303"/>
            <a:ext cx="4043802" cy="3079897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1582987"/>
            <a:ext cx="1600200" cy="426720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4495800" y="4626936"/>
            <a:ext cx="4076700" cy="1223251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2514600" y="5169196"/>
            <a:ext cx="228600" cy="22860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3733800" y="2667000"/>
            <a:ext cx="228600" cy="22860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5334000" y="3472416"/>
            <a:ext cx="228600" cy="22860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6324600" y="5091225"/>
            <a:ext cx="228600" cy="22860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1490</Words>
  <Application>Microsoft Office PowerPoint</Application>
  <PresentationFormat>On-screen Show (4:3)</PresentationFormat>
  <Paragraphs>308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Regression Tree Learning</vt:lpstr>
      <vt:lpstr>Overview</vt:lpstr>
      <vt:lpstr>Familiar with Classification Trees?</vt:lpstr>
      <vt:lpstr>What is a Regression Tree?</vt:lpstr>
      <vt:lpstr>Approach: recursive top-down greedy</vt:lpstr>
      <vt:lpstr>Divide the sample space with orthogonal hyperplanes</vt:lpstr>
      <vt:lpstr>Approach: recursive top-down greedy</vt:lpstr>
      <vt:lpstr>Divide the sample space with orthogonal hyperplanes</vt:lpstr>
      <vt:lpstr>Divide the sample space with orthogonal hyperplanes</vt:lpstr>
      <vt:lpstr>PowerPoint Presentation</vt:lpstr>
      <vt:lpstr>Regression Tree (sample)</vt:lpstr>
      <vt:lpstr>PowerPoint Presentation</vt:lpstr>
      <vt:lpstr>Stopping Criterion</vt:lpstr>
      <vt:lpstr>PowerPoint Presentation</vt:lpstr>
      <vt:lpstr>Example</vt:lpstr>
      <vt:lpstr>R Code</vt:lpstr>
      <vt:lpstr># Display the tree plot(synth_epc.rtree, uniform=T, main="EPC Regression Tree"); text(synth_epc.rtree, digits=3) ; </vt:lpstr>
      <vt:lpstr>synth_epc.rtree ;</vt:lpstr>
      <vt:lpstr>PowerPoint Presentation</vt:lpstr>
      <vt:lpstr>BigML.com</vt:lpstr>
      <vt:lpstr>Java class output</vt:lpstr>
      <vt:lpstr>PMML output</vt:lpstr>
      <vt:lpstr>Pruning</vt:lpstr>
      <vt:lpstr>Determine the Best Complexity Parameter (cp) Value for the Model</vt:lpstr>
      <vt:lpstr>PowerPoint Presentation</vt:lpstr>
      <vt:lpstr>Reduced-Error Pruning</vt:lpstr>
      <vt:lpstr>Regression Tree Pruning</vt:lpstr>
      <vt:lpstr>How well does it fit?</vt:lpstr>
      <vt:lpstr>Testing w/Missing Values</vt:lpstr>
      <vt:lpstr>THE END</vt:lpstr>
      <vt:lpstr>Regression trees: example - 1</vt:lpstr>
      <vt:lpstr>PowerPoint Presentation</vt:lpstr>
      <vt:lpstr>R Code</vt:lpstr>
      <vt:lpstr>PowerPoint Presentation</vt:lpstr>
      <vt:lpstr>PowerPoint Presentation</vt:lpstr>
      <vt:lpstr>Measures used in fitting Regression Tree</vt:lpstr>
      <vt:lpstr>Regression trees - 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gm</cp:lastModifiedBy>
  <cp:revision>44</cp:revision>
  <dcterms:created xsi:type="dcterms:W3CDTF">2013-07-16T00:43:54Z</dcterms:created>
  <dcterms:modified xsi:type="dcterms:W3CDTF">2013-07-24T21:29:41Z</dcterms:modified>
</cp:coreProperties>
</file>